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66" r:id="rId3"/>
    <p:sldId id="319" r:id="rId4"/>
    <p:sldId id="299" r:id="rId5"/>
    <p:sldId id="260" r:id="rId6"/>
    <p:sldId id="258" r:id="rId7"/>
    <p:sldId id="263" r:id="rId8"/>
    <p:sldId id="312" r:id="rId9"/>
    <p:sldId id="313" r:id="rId10"/>
    <p:sldId id="314" r:id="rId11"/>
    <p:sldId id="315" r:id="rId12"/>
    <p:sldId id="300" r:id="rId13"/>
    <p:sldId id="317" r:id="rId14"/>
    <p:sldId id="318" r:id="rId15"/>
    <p:sldId id="303" r:id="rId16"/>
    <p:sldId id="269" r:id="rId17"/>
    <p:sldId id="308" r:id="rId18"/>
    <p:sldId id="325" r:id="rId19"/>
    <p:sldId id="326" r:id="rId20"/>
    <p:sldId id="327" r:id="rId21"/>
    <p:sldId id="320" r:id="rId22"/>
    <p:sldId id="309" r:id="rId23"/>
    <p:sldId id="305" r:id="rId24"/>
    <p:sldId id="321" r:id="rId25"/>
    <p:sldId id="323" r:id="rId26"/>
    <p:sldId id="324" r:id="rId27"/>
    <p:sldId id="322" r:id="rId28"/>
    <p:sldId id="270" r:id="rId29"/>
    <p:sldId id="292" r:id="rId30"/>
    <p:sldId id="297" r:id="rId31"/>
    <p:sldId id="293" r:id="rId32"/>
    <p:sldId id="298" r:id="rId3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00484A8-5AF8-410C-8992-54ECA6A4B266}">
          <p14:sldIdLst>
            <p14:sldId id="256"/>
            <p14:sldId id="266"/>
            <p14:sldId id="319"/>
            <p14:sldId id="299"/>
            <p14:sldId id="260"/>
            <p14:sldId id="258"/>
            <p14:sldId id="263"/>
            <p14:sldId id="312"/>
            <p14:sldId id="313"/>
            <p14:sldId id="314"/>
            <p14:sldId id="315"/>
            <p14:sldId id="300"/>
            <p14:sldId id="317"/>
            <p14:sldId id="318"/>
            <p14:sldId id="303"/>
            <p14:sldId id="269"/>
            <p14:sldId id="308"/>
            <p14:sldId id="325"/>
            <p14:sldId id="326"/>
            <p14:sldId id="327"/>
          </p14:sldIdLst>
        </p14:section>
        <p14:section name="Раздел без заголовка" id="{4E42162B-7ECE-42B8-8384-4C9291D3250F}">
          <p14:sldIdLst>
            <p14:sldId id="320"/>
            <p14:sldId id="309"/>
            <p14:sldId id="305"/>
            <p14:sldId id="321"/>
            <p14:sldId id="323"/>
            <p14:sldId id="324"/>
            <p14:sldId id="322"/>
            <p14:sldId id="270"/>
            <p14:sldId id="292"/>
            <p14:sldId id="297"/>
            <p14:sldId id="293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39" autoAdjust="0"/>
    <p:restoredTop sz="96408" autoAdjust="0"/>
  </p:normalViewPr>
  <p:slideViewPr>
    <p:cSldViewPr>
      <p:cViewPr varScale="1">
        <p:scale>
          <a:sx n="115" d="100"/>
          <a:sy n="115" d="100"/>
        </p:scale>
        <p:origin x="114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600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921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0281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09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047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069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845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916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63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926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328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24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97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25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99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147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78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500042"/>
            <a:ext cx="7458100" cy="350046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	</a:t>
            </a:r>
            <a:br>
              <a:rPr lang="ru-RU" sz="2000" b="1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6449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9100" y="1860154"/>
            <a:ext cx="7704856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Заполнение формы отраслевого статистического наблюдения № 14 </a:t>
            </a: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sz="3200" b="1" dirty="0">
                <a:solidFill>
                  <a:srgbClr val="FF0000"/>
                </a:solidFill>
              </a:rPr>
              <a:t>за </a:t>
            </a:r>
            <a:r>
              <a:rPr lang="ru-RU" sz="3200" b="1" dirty="0" smtClean="0">
                <a:solidFill>
                  <a:srgbClr val="FF0000"/>
                </a:solidFill>
              </a:rPr>
              <a:t>2018 год</a:t>
            </a:r>
          </a:p>
          <a:p>
            <a:pPr algn="ctr"/>
            <a:endParaRPr lang="ru-RU" b="1" dirty="0" smtClean="0"/>
          </a:p>
          <a:p>
            <a:pPr algn="ctr"/>
            <a:r>
              <a:rPr lang="ru-RU" sz="2800" b="1" dirty="0" smtClean="0"/>
              <a:t>Приказ </a:t>
            </a:r>
            <a:r>
              <a:rPr lang="ru-RU" sz="2800" b="1" dirty="0"/>
              <a:t>Росстата</a:t>
            </a:r>
            <a:endParaRPr lang="ru-RU" sz="2800" dirty="0"/>
          </a:p>
          <a:p>
            <a:pPr algn="ctr"/>
            <a:r>
              <a:rPr lang="ru-RU" sz="2800" b="1" dirty="0"/>
              <a:t>Об утверждении формы</a:t>
            </a:r>
            <a:endParaRPr lang="ru-RU" sz="2800" dirty="0"/>
          </a:p>
          <a:p>
            <a:pPr algn="ctr"/>
            <a:r>
              <a:rPr lang="ru-RU" sz="2800" b="1" dirty="0"/>
              <a:t>От 19 ноября 2018 г. № 679</a:t>
            </a:r>
            <a:endParaRPr lang="ru-RU" sz="2800" dirty="0"/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6840760" cy="5040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Изменения в таблице 2000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172019"/>
            <a:ext cx="8784976" cy="520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06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840760" cy="5040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Изменения в таблице 2000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64704"/>
            <a:ext cx="9143999" cy="17839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550305"/>
            <a:ext cx="9144000" cy="33973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5949280"/>
            <a:ext cx="9144002" cy="59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73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188640"/>
            <a:ext cx="7272807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Госпитализированные от инфарктов и инсультов в первые сутки от начала заболевания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196752"/>
            <a:ext cx="7776863" cy="5051648"/>
          </a:xfrm>
        </p:spPr>
        <p:txBody>
          <a:bodyPr>
            <a:normAutofit/>
          </a:bodyPr>
          <a:lstStyle/>
          <a:p>
            <a:pPr marL="285750" indent="-285750" algn="just">
              <a:buClr>
                <a:srgbClr val="C00000"/>
              </a:buClr>
              <a:buFont typeface="Calibri" panose="020F0502020204030204" pitchFamily="34" charset="0"/>
              <a:buChar char="•"/>
            </a:pPr>
            <a:r>
              <a:rPr lang="ru-RU" dirty="0"/>
              <a:t>Количество пациентов, поступивших с инфарктом миокарда в первые сутки от начала заболевания в </a:t>
            </a:r>
            <a:r>
              <a:rPr lang="ru-RU" b="1" dirty="0">
                <a:solidFill>
                  <a:srgbClr val="FF0000"/>
                </a:solidFill>
              </a:rPr>
              <a:t>таблице 2300, строка </a:t>
            </a:r>
            <a:r>
              <a:rPr lang="ru-RU" b="1" dirty="0" smtClean="0">
                <a:solidFill>
                  <a:srgbClr val="FF0000"/>
                </a:solidFill>
              </a:rPr>
              <a:t>1 </a:t>
            </a:r>
            <a:r>
              <a:rPr lang="ru-RU" dirty="0" smtClean="0"/>
              <a:t>должно </a:t>
            </a:r>
            <a:r>
              <a:rPr lang="ru-RU" dirty="0"/>
              <a:t>быть меньше или равным госпитализированным пациентам с данной патологией (выписано + умерло) </a:t>
            </a:r>
            <a:r>
              <a:rPr lang="ru-RU" b="1" dirty="0">
                <a:solidFill>
                  <a:srgbClr val="FF0000"/>
                </a:solidFill>
              </a:rPr>
              <a:t>из таблицы 2000 строки 10.4.2, 10.4.3.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285750" indent="-285750" algn="just">
              <a:buClr>
                <a:srgbClr val="C00000"/>
              </a:buClr>
              <a:buFont typeface="Calibri" panose="020F0502020204030204" pitchFamily="34" charset="0"/>
              <a:buChar char="•"/>
            </a:pPr>
            <a:r>
              <a:rPr lang="ru-RU" dirty="0" smtClean="0"/>
              <a:t>Количество </a:t>
            </a:r>
            <a:r>
              <a:rPr lang="ru-RU" dirty="0"/>
              <a:t>пациентов, поступивших с острыми цереброваскулярными болезнями в первые сутки от начала заболевания в </a:t>
            </a:r>
            <a:r>
              <a:rPr lang="ru-RU" b="1" dirty="0">
                <a:solidFill>
                  <a:srgbClr val="FF0000"/>
                </a:solidFill>
              </a:rPr>
              <a:t>таблице 2301, строка 1</a:t>
            </a:r>
            <a:r>
              <a:rPr lang="ru-RU" dirty="0"/>
              <a:t>, должно быть меньше или равным госпитализированным пациентам с данной патологией (выписано + умерло) из </a:t>
            </a:r>
            <a:r>
              <a:rPr lang="ru-RU" b="1" dirty="0">
                <a:solidFill>
                  <a:srgbClr val="FF0000"/>
                </a:solidFill>
              </a:rPr>
              <a:t>таблицы 2000 строки 10.7.1 - 10.7.5</a:t>
            </a:r>
            <a:r>
              <a:rPr lang="ru-RU" dirty="0"/>
              <a:t>. </a:t>
            </a:r>
          </a:p>
          <a:p>
            <a:pPr marL="285750" indent="-285750" algn="just">
              <a:buClr>
                <a:srgbClr val="C00000"/>
              </a:buClr>
              <a:buFont typeface="Calibri" panose="020F0502020204030204" pitchFamily="34" charset="0"/>
              <a:buChar char="•"/>
            </a:pPr>
            <a:r>
              <a:rPr lang="ru-RU" dirty="0"/>
              <a:t>Целевой показатель госпитализированных в первые сутки больных от инфарктов и инсультов – 89 </a:t>
            </a:r>
            <a:r>
              <a:rPr lang="ru-RU" dirty="0" smtClean="0"/>
              <a:t>%.</a:t>
            </a:r>
          </a:p>
          <a:p>
            <a:pPr marL="285750" indent="-285750" algn="just">
              <a:buClr>
                <a:srgbClr val="C00000"/>
              </a:buClr>
              <a:buFont typeface="Calibri" panose="020F0502020204030204" pitchFamily="34" charset="0"/>
              <a:buChar char="•"/>
            </a:pPr>
            <a:r>
              <a:rPr lang="ru-RU" sz="2600" dirty="0" smtClean="0"/>
              <a:t>            Таблица 2301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043754"/>
              </p:ext>
            </p:extLst>
          </p:nvPr>
        </p:nvGraphicFramePr>
        <p:xfrm>
          <a:off x="827584" y="5373216"/>
          <a:ext cx="6192688" cy="127057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4657711">
                  <a:extLst>
                    <a:ext uri="{9D8B030D-6E8A-4147-A177-3AD203B41FA5}">
                      <a16:colId xmlns:a16="http://schemas.microsoft.com/office/drawing/2014/main" val="2428623269"/>
                    </a:ext>
                  </a:extLst>
                </a:gridCol>
                <a:gridCol w="390234">
                  <a:extLst>
                    <a:ext uri="{9D8B030D-6E8A-4147-A177-3AD203B41FA5}">
                      <a16:colId xmlns:a16="http://schemas.microsoft.com/office/drawing/2014/main" val="93836718"/>
                    </a:ext>
                  </a:extLst>
                </a:gridCol>
                <a:gridCol w="1144743">
                  <a:extLst>
                    <a:ext uri="{9D8B030D-6E8A-4147-A177-3AD203B41FA5}">
                      <a16:colId xmlns:a16="http://schemas.microsoft.com/office/drawing/2014/main" val="273021082"/>
                    </a:ext>
                  </a:extLst>
                </a:gridCol>
              </a:tblGrid>
              <a:tr h="540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Поступило пациентов с острыми цереброваскулярными болезнями  (стр. 10.7.1-10.7.5) в первые сутки от начала заболевания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2646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1394987845"/>
                  </a:ext>
                </a:extLst>
              </a:tr>
              <a:tr h="2389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из них в первые 6 часов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2003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889333419"/>
                  </a:ext>
                </a:extLst>
              </a:tr>
              <a:tr h="4444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из них проведена </a:t>
                      </a:r>
                      <a:r>
                        <a:rPr lang="ru-RU" sz="1200" dirty="0" err="1">
                          <a:effectLst/>
                        </a:rPr>
                        <a:t>тромболитическая</a:t>
                      </a:r>
                      <a:r>
                        <a:rPr lang="ru-RU" sz="1200" dirty="0">
                          <a:effectLst/>
                        </a:rPr>
                        <a:t> терапия в первые 6 часов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2443843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49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0"/>
            <a:ext cx="7272808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/>
              <a:t>Форма </a:t>
            </a:r>
            <a:r>
              <a:rPr lang="ru-RU" sz="1800" b="1" dirty="0" smtClean="0"/>
              <a:t>14 Таблица 3000</a:t>
            </a:r>
            <a:br>
              <a:rPr lang="ru-RU" sz="1800" b="1" dirty="0" smtClean="0"/>
            </a:br>
            <a:r>
              <a:rPr lang="ru-RU" sz="1800" b="1" dirty="0" smtClean="0"/>
              <a:t>2</a:t>
            </a:r>
            <a:r>
              <a:rPr lang="ru-RU" sz="1800" dirty="0" smtClean="0"/>
              <a:t>.</a:t>
            </a:r>
            <a:r>
              <a:rPr lang="ru-RU" sz="1800" b="1" dirty="0" smtClean="0"/>
              <a:t>СОСТАВ </a:t>
            </a:r>
            <a:r>
              <a:rPr lang="ru-RU" sz="1800" b="1" dirty="0"/>
              <a:t>НОВОРОЖДЕННЫХ С ЗАБОЛЕВАНИЯМИ, ПОСТУПИВШИХ В ВОЗРАСТЕ 0-6 ДНЕЙ ЖИЗНИ, И ИСХОДЫ ИХ ЛЕЧЕНИЯ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03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984776" cy="165618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Форма 14 Таблица </a:t>
            </a:r>
            <a:r>
              <a:rPr lang="ru-RU" sz="1800" b="1" dirty="0" smtClean="0"/>
              <a:t>3000</a:t>
            </a:r>
            <a:br>
              <a:rPr lang="ru-RU" sz="1800" b="1" dirty="0" smtClean="0"/>
            </a:br>
            <a:r>
              <a:rPr lang="ru-RU" sz="1800" b="1" dirty="0" smtClean="0"/>
              <a:t>2</a:t>
            </a:r>
            <a:r>
              <a:rPr lang="ru-RU" sz="1800" b="1" dirty="0"/>
              <a:t>.«Состав новорожденных с заболеваниями, поступивших в возрасте 0-6 дней жизни, и исходы их лечения»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7488832" cy="5112568"/>
          </a:xfrm>
        </p:spPr>
        <p:txBody>
          <a:bodyPr>
            <a:normAutofit/>
          </a:bodyPr>
          <a:lstStyle/>
          <a:p>
            <a:r>
              <a:rPr lang="ru-RU" b="1" dirty="0"/>
              <a:t>Таблицу заполняют только учреждения, имеющие отделения (койки) патологии новорожденных и недоношенных детей, не входящие в состав родовспомогательных </a:t>
            </a:r>
            <a:r>
              <a:rPr lang="ru-RU" b="1" dirty="0" smtClean="0"/>
              <a:t>учреждений (не имеющие коек для беременных и рожениц) .</a:t>
            </a:r>
            <a:endParaRPr lang="ru-RU" dirty="0"/>
          </a:p>
          <a:p>
            <a:endParaRPr lang="ru-RU" dirty="0"/>
          </a:p>
          <a:p>
            <a:r>
              <a:rPr lang="ru-RU" b="1" dirty="0"/>
              <a:t>В таблицу не включают сведения о больных и заболевших детях, оставленных в палатах новорожденных родовспомогательных учреждений (отделений), сведения о заболеваниях этих новорожденных показывают в таблице 2000 в соответствующих строках.</a:t>
            </a:r>
            <a:endParaRPr lang="ru-RU" dirty="0"/>
          </a:p>
          <a:p>
            <a:endParaRPr lang="ru-RU" dirty="0"/>
          </a:p>
          <a:p>
            <a:r>
              <a:rPr lang="ru-RU" b="1" dirty="0"/>
              <a:t>Таблица заполняется только теми медицинскими организациями, в которые переводились новорожденные указанного возраста из других ЛПУ и в данной организации есть койки для выхаживания недоношенных и патологии новорожденных!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86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/>
          <a:srcRect l="24091" t="3783" r="24970" b="34633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5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7488832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Таблица 4000</a:t>
            </a:r>
            <a:br>
              <a:rPr lang="ru-RU" sz="2400" dirty="0" smtClean="0"/>
            </a:br>
            <a:r>
              <a:rPr lang="ru-RU" sz="2400" dirty="0" smtClean="0"/>
              <a:t>Хирургическая работа организации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7848872" cy="5184576"/>
          </a:xfrm>
        </p:spPr>
        <p:txBody>
          <a:bodyPr>
            <a:normAutofit fontScale="70000" lnSpcReduction="20000"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>Прочие операции</a:t>
            </a:r>
            <a:r>
              <a:rPr lang="ru-RU" sz="2200" dirty="0" smtClean="0"/>
              <a:t>, которые не вошли в строки 2 и 8, но не вошли в предполагаемый перечень операций, </a:t>
            </a:r>
            <a:r>
              <a:rPr lang="ru-RU" sz="2200" b="1" dirty="0" smtClean="0"/>
              <a:t>обязательно</a:t>
            </a:r>
            <a:r>
              <a:rPr lang="ru-RU" sz="2200" dirty="0" smtClean="0"/>
              <a:t> следует расшифровать – приложить список операций и их количество</a:t>
            </a:r>
            <a:endParaRPr lang="ru-RU" sz="2200" dirty="0"/>
          </a:p>
          <a:p>
            <a:pPr marL="82296" indent="0">
              <a:buNone/>
            </a:pPr>
            <a:r>
              <a:rPr lang="ru-RU" sz="2200" dirty="0" smtClean="0"/>
              <a:t>Строка 20 «Прочие операции» – </a:t>
            </a:r>
            <a:r>
              <a:rPr lang="ru-RU" sz="2200" dirty="0" smtClean="0">
                <a:solidFill>
                  <a:srgbClr val="FF0000"/>
                </a:solidFill>
              </a:rPr>
              <a:t>предоставить </a:t>
            </a:r>
            <a:r>
              <a:rPr lang="ru-RU" sz="2200" dirty="0" smtClean="0">
                <a:solidFill>
                  <a:srgbClr val="FF0000"/>
                </a:solidFill>
              </a:rPr>
              <a:t>пояснение</a:t>
            </a:r>
            <a:endParaRPr lang="ru-RU" sz="2200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r>
              <a:rPr lang="ru-RU" sz="2200" dirty="0" smtClean="0"/>
              <a:t>	</a:t>
            </a:r>
          </a:p>
          <a:p>
            <a:r>
              <a:rPr lang="ru-RU" sz="2200" dirty="0" smtClean="0"/>
              <a:t>Операции </a:t>
            </a:r>
            <a:r>
              <a:rPr lang="ru-RU" sz="2200" b="1" dirty="0"/>
              <a:t>«</a:t>
            </a:r>
            <a:r>
              <a:rPr lang="ru-RU" sz="2200" b="1" dirty="0" err="1"/>
              <a:t>эндопротезирование</a:t>
            </a:r>
            <a:r>
              <a:rPr lang="ru-RU" sz="2200" b="1" dirty="0"/>
              <a:t>»</a:t>
            </a:r>
            <a:r>
              <a:rPr lang="ru-RU" sz="2200" dirty="0"/>
              <a:t> строка 15.8 </a:t>
            </a:r>
            <a:r>
              <a:rPr lang="ru-RU" sz="2200" dirty="0" smtClean="0"/>
              <a:t>все являются </a:t>
            </a:r>
            <a:r>
              <a:rPr lang="ru-RU" sz="2200" b="1" dirty="0"/>
              <a:t>«с применением ВМТ»,</a:t>
            </a:r>
            <a:r>
              <a:rPr lang="ru-RU" sz="2200" dirty="0"/>
              <a:t> т.е.</a:t>
            </a:r>
            <a:r>
              <a:rPr lang="ru-RU" sz="2200" b="1" dirty="0"/>
              <a:t> </a:t>
            </a:r>
            <a:r>
              <a:rPr lang="ru-RU" sz="2200" dirty="0"/>
              <a:t>т.4000 строка 15.8 графа 3 = 4000 строка 15.8 графа 7; т.4001 строка 15.8 графа 3 = 4001 строка 15.8 графа </a:t>
            </a:r>
            <a:r>
              <a:rPr lang="ru-RU" sz="2200" dirty="0" smtClean="0"/>
              <a:t>4</a:t>
            </a:r>
          </a:p>
          <a:p>
            <a:endParaRPr lang="ru-RU" sz="2200" dirty="0"/>
          </a:p>
          <a:p>
            <a:r>
              <a:rPr lang="ru-RU" sz="2200" dirty="0"/>
              <a:t>В графе 28 необходимо указывать число направленных материалов на морфологическое исследование </a:t>
            </a:r>
            <a:r>
              <a:rPr lang="ru-RU" sz="2200" u="sng" dirty="0">
                <a:solidFill>
                  <a:srgbClr val="FF0000"/>
                </a:solidFill>
              </a:rPr>
              <a:t>по числу операций </a:t>
            </a:r>
            <a:r>
              <a:rPr lang="ru-RU" sz="2200" dirty="0"/>
              <a:t>(Приказ МЗ РФ от 24 марта 2016 года № 179н) – на основании оформленных протоколов (одна операция – один протокол</a:t>
            </a:r>
            <a:r>
              <a:rPr lang="ru-RU" sz="2200" dirty="0" smtClean="0"/>
              <a:t>)</a:t>
            </a:r>
          </a:p>
          <a:p>
            <a:r>
              <a:rPr lang="ru-RU" sz="2200" dirty="0"/>
              <a:t>Операция, произведенная в несколько этапов в течение одной госпитализации, учитывается как одна операция. </a:t>
            </a:r>
          </a:p>
          <a:p>
            <a:r>
              <a:rPr lang="ru-RU" sz="2200" dirty="0"/>
              <a:t>В случае смерти пациента, перенесшего несколько операций, как умершего его следуют показывать лишь по одной операции (наиболее сложной и радикальной</a:t>
            </a:r>
            <a:r>
              <a:rPr lang="ru-RU" sz="2200" dirty="0" smtClean="0"/>
              <a:t>)</a:t>
            </a:r>
            <a:endParaRPr lang="ru-RU" sz="2200" dirty="0"/>
          </a:p>
          <a:p>
            <a:endParaRPr lang="ru-RU" sz="2200" dirty="0" smtClean="0"/>
          </a:p>
          <a:p>
            <a:r>
              <a:rPr lang="ru-RU" sz="2200" dirty="0" smtClean="0"/>
              <a:t>Смерть во время операции является осложнением, поэтому </a:t>
            </a:r>
            <a:r>
              <a:rPr lang="ru-RU" sz="2200" b="1" dirty="0" smtClean="0"/>
              <a:t>осложнений должно быть ≥ умерших</a:t>
            </a:r>
            <a:r>
              <a:rPr lang="ru-RU" sz="2200" dirty="0" smtClean="0"/>
              <a:t> во время операции</a:t>
            </a:r>
            <a:r>
              <a:rPr lang="ru-RU" sz="2200" dirty="0"/>
              <a:t>.</a:t>
            </a:r>
            <a:endParaRPr lang="ru-RU" sz="2200" dirty="0" smtClean="0"/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848872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Изменения т.4000</a:t>
            </a:r>
            <a:endParaRPr lang="ru-RU" sz="2800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6512" y="620688"/>
            <a:ext cx="9180512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41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6842721" cy="64807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Изменения т.4000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20688"/>
            <a:ext cx="9144000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03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16632"/>
            <a:ext cx="6347713" cy="576064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Изменения т.4000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92696"/>
            <a:ext cx="9144000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3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6347713" cy="122413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ОСЛОЖНЕНИЯ, КОТОРЫЕ НЕ МОГУТ БЫТЬ ПЕРВОНАЧАЛЬНОЙ ПРИЧИНОЙ ЛЕТАЛЬНОГО ИСХОДА В СТАЦИОНАРЕ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160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1700" dirty="0" smtClean="0"/>
          </a:p>
          <a:p>
            <a:r>
              <a:rPr lang="ru-RU" sz="1700" dirty="0" smtClean="0"/>
              <a:t>	</a:t>
            </a:r>
            <a:r>
              <a:rPr lang="ru-RU" sz="1700" b="1" dirty="0" smtClean="0"/>
              <a:t>СЕПСИС</a:t>
            </a:r>
            <a:endParaRPr lang="ru-RU" sz="1700" dirty="0" smtClean="0"/>
          </a:p>
          <a:p>
            <a:r>
              <a:rPr lang="ru-RU" sz="1700" dirty="0" smtClean="0"/>
              <a:t>	</a:t>
            </a:r>
            <a:r>
              <a:rPr lang="ru-RU" sz="1700" b="1" dirty="0" smtClean="0"/>
              <a:t>ПСИХИЧЕСКИЕ РАССТРОЙСТВА </a:t>
            </a:r>
          </a:p>
          <a:p>
            <a:pPr marL="0" indent="0">
              <a:buNone/>
            </a:pPr>
            <a:r>
              <a:rPr lang="ru-RU" b="1" dirty="0" smtClean="0"/>
              <a:t>	В </a:t>
            </a:r>
            <a:r>
              <a:rPr lang="ru-RU" b="1" dirty="0"/>
              <a:t>исключительных случаях, если психиатр настаивает на данной причине смерти, необходимо заключение психиатра с </a:t>
            </a:r>
            <a:r>
              <a:rPr lang="ru-RU" b="1" dirty="0" smtClean="0"/>
              <a:t>обоснованием.</a:t>
            </a:r>
            <a:endParaRPr lang="ru-RU" dirty="0"/>
          </a:p>
          <a:p>
            <a:endParaRPr lang="ru-RU" sz="1700" b="1" dirty="0" smtClean="0"/>
          </a:p>
          <a:p>
            <a:r>
              <a:rPr lang="ru-RU" sz="1700" b="1" dirty="0" smtClean="0"/>
              <a:t>	СТЕНОКАРДИЯ НА ФОНЕ ХРОНИЧЕСКОЙ ФОРМЫ ИШЕМИЧЕСКОЙ БОЛЕЗНИ СЕРДЦА</a:t>
            </a:r>
            <a:endParaRPr lang="ru-RU" sz="1700" dirty="0" smtClean="0"/>
          </a:p>
          <a:p>
            <a:r>
              <a:rPr lang="ru-RU" sz="1700" b="1" dirty="0" smtClean="0"/>
              <a:t>ЭМБОЛИЯ ЛЕГОЧНОЙ АРТЕРИИ</a:t>
            </a:r>
            <a:endParaRPr lang="ru-RU" sz="1700" dirty="0" smtClean="0"/>
          </a:p>
          <a:p>
            <a:r>
              <a:rPr lang="ru-RU" sz="1700" b="1" dirty="0" smtClean="0">
                <a:latin typeface="+mj-lt"/>
              </a:rPr>
              <a:t>	ПЕРИТОНИТ</a:t>
            </a:r>
            <a:endParaRPr lang="ru-RU" sz="1700" dirty="0" smtClean="0">
              <a:latin typeface="+mj-lt"/>
            </a:endParaRPr>
          </a:p>
          <a:p>
            <a:r>
              <a:rPr lang="ru-RU" sz="1700" b="1" dirty="0" smtClean="0">
                <a:latin typeface="+mj-lt"/>
              </a:rPr>
              <a:t>	ПОЧЕЧНАЯ НЕДОСТАТОЧНОСТЬ</a:t>
            </a:r>
          </a:p>
          <a:p>
            <a:r>
              <a:rPr lang="ru-RU" sz="1700" b="1" dirty="0" smtClean="0">
                <a:latin typeface="+mj-lt"/>
              </a:rPr>
              <a:t>	ПОВТОРНЫЙ ИНФАРКТ МИОКАРДА</a:t>
            </a:r>
          </a:p>
          <a:p>
            <a:endParaRPr lang="ru-RU" sz="2000" dirty="0" smtClean="0"/>
          </a:p>
          <a:p>
            <a:pPr marL="82296" indent="0" algn="just">
              <a:buNone/>
            </a:pPr>
            <a:r>
              <a:rPr lang="ru-RU" sz="2000" dirty="0" smtClean="0"/>
              <a:t>	Каждый случай летального исхода при этих заболеваниях должен быть подтвержден письменной копией посмертного заключительного диагноза при сдаче годового отчета с указанием кода МКБ о первоначальной причине смерти.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6350483" cy="565199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Изменения т.4000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700808"/>
            <a:ext cx="864096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9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88640"/>
            <a:ext cx="6626697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14 форма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Межформенный</a:t>
            </a:r>
            <a:r>
              <a:rPr lang="ru-RU" b="1" dirty="0" smtClean="0"/>
              <a:t> </a:t>
            </a:r>
            <a:r>
              <a:rPr lang="ru-RU" b="1" dirty="0"/>
              <a:t>контроль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7416823" cy="475252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b="1" dirty="0"/>
              <a:t>Должен проводиться:</a:t>
            </a:r>
            <a:endParaRPr lang="ru-RU" sz="1400" dirty="0"/>
          </a:p>
          <a:p>
            <a:pPr lvl="1"/>
            <a:endParaRPr lang="ru-RU" dirty="0"/>
          </a:p>
          <a:p>
            <a:r>
              <a:rPr lang="ru-RU" b="1" dirty="0"/>
              <a:t>С формой 12 «Сведения о числе заболеваний, зарегистрированных у пациентов, проживающих в районе обслуживания медицинской организации»</a:t>
            </a:r>
            <a:endParaRPr lang="ru-RU" sz="1600" dirty="0"/>
          </a:p>
          <a:p>
            <a:pPr lvl="1"/>
            <a:endParaRPr lang="ru-RU" dirty="0"/>
          </a:p>
          <a:p>
            <a:r>
              <a:rPr lang="ru-RU" b="1" dirty="0"/>
              <a:t>С формой 13 «Сведения о беременности с абортивным исходом» </a:t>
            </a:r>
            <a:endParaRPr lang="ru-RU" sz="1600" dirty="0"/>
          </a:p>
          <a:p>
            <a:pPr lvl="1"/>
            <a:endParaRPr lang="ru-RU" dirty="0"/>
          </a:p>
          <a:p>
            <a:r>
              <a:rPr lang="ru-RU" b="1" dirty="0"/>
              <a:t>С формой 30 «Сведения о медицинской организации»:</a:t>
            </a:r>
            <a:endParaRPr lang="ru-RU" sz="1600" dirty="0"/>
          </a:p>
          <a:p>
            <a:pPr lvl="1"/>
            <a:endParaRPr lang="ru-RU" dirty="0"/>
          </a:p>
          <a:p>
            <a:r>
              <a:rPr lang="ru-RU" b="1" dirty="0"/>
              <a:t>С формой 32 «Сведения о медицинской помощи беременным, роженицам и родильницам» 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00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7490793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Межформенный</a:t>
            </a:r>
            <a:r>
              <a:rPr lang="ru-RU" b="1" dirty="0"/>
              <a:t> контроль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9598" y="5733256"/>
            <a:ext cx="7418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Разница  - в форме № 13 могут быть включены аборты, сделанные в амбулаторных условиях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1340767"/>
            <a:ext cx="8496944" cy="43204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496" y="1852333"/>
            <a:ext cx="8532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По количеству выполненных абортов, осложнений и смертей вызванных абортом</a:t>
            </a:r>
            <a:endParaRPr lang="ru-RU" sz="2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2420888"/>
            <a:ext cx="8568952" cy="329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94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88640"/>
            <a:ext cx="8316416" cy="5040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/>
              <a:t>Межформенный</a:t>
            </a:r>
            <a:r>
              <a:rPr lang="ru-RU" sz="2400" b="1" dirty="0"/>
              <a:t> контроль (продолжение):</a:t>
            </a:r>
            <a:r>
              <a:rPr lang="ru-RU" sz="2800" dirty="0"/>
              <a:t>	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11740" y="5329704"/>
            <a:ext cx="84249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1400" dirty="0" smtClean="0"/>
              <a:t>Штатных коек для новорожденных – строка 35.2 – у нас в округе нет. Здоровых </a:t>
            </a:r>
            <a:r>
              <a:rPr lang="ru-RU" sz="1400" dirty="0"/>
              <a:t>новорожденных </a:t>
            </a:r>
            <a:r>
              <a:rPr lang="ru-RU" sz="1400" b="1" u="sng" dirty="0">
                <a:solidFill>
                  <a:srgbClr val="FF0000"/>
                </a:solidFill>
              </a:rPr>
              <a:t>не показываем. </a:t>
            </a:r>
            <a:endParaRPr lang="ru-RU" sz="1400" dirty="0" smtClean="0"/>
          </a:p>
          <a:p>
            <a:r>
              <a:rPr lang="ru-RU" sz="1400" dirty="0" smtClean="0"/>
              <a:t>	Медицинские организации, имеющие в своем составе койки для беременных и рожениц (строка 4), койки патологии новорожденных и недоношенных детей (строка 35.1) показывают </a:t>
            </a:r>
            <a:r>
              <a:rPr lang="ru-RU" sz="1400" dirty="0" smtClean="0">
                <a:solidFill>
                  <a:srgbClr val="FF0000"/>
                </a:solidFill>
              </a:rPr>
              <a:t>больных новорожденных </a:t>
            </a:r>
            <a:r>
              <a:rPr lang="ru-RU" sz="1400" dirty="0" smtClean="0"/>
              <a:t>в </a:t>
            </a:r>
            <a:r>
              <a:rPr lang="ru-RU" sz="1400" dirty="0" smtClean="0">
                <a:solidFill>
                  <a:srgbClr val="FF0000"/>
                </a:solidFill>
              </a:rPr>
              <a:t>строке 78, </a:t>
            </a:r>
            <a:r>
              <a:rPr lang="ru-RU" sz="1400" dirty="0" smtClean="0"/>
              <a:t>если они не указаны в </a:t>
            </a:r>
            <a:r>
              <a:rPr lang="ru-RU" sz="1400" dirty="0" smtClean="0">
                <a:solidFill>
                  <a:srgbClr val="FF0000"/>
                </a:solidFill>
              </a:rPr>
              <a:t>строке 4 и строке 35.1</a:t>
            </a:r>
            <a:r>
              <a:rPr lang="ru-RU" sz="1400" dirty="0" smtClean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987" y="825949"/>
            <a:ext cx="6348412" cy="3885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214485"/>
            <a:ext cx="8316416" cy="423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9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16632"/>
            <a:ext cx="7493349" cy="7200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/>
              <a:t>Межформенный</a:t>
            </a:r>
            <a:r>
              <a:rPr lang="ru-RU" sz="2800" b="1" dirty="0"/>
              <a:t> контроль </a:t>
            </a:r>
            <a:r>
              <a:rPr lang="ru-RU" sz="2800" dirty="0"/>
              <a:t>	</a:t>
            </a:r>
            <a:r>
              <a:rPr lang="ru-RU" sz="2800" b="1" dirty="0"/>
              <a:t>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849" y="836712"/>
            <a:ext cx="6348413" cy="3824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36" y="1604708"/>
            <a:ext cx="8259328" cy="36485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4116" y="537321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медицинских организациях, </a:t>
            </a:r>
            <a:r>
              <a:rPr lang="ru-RU" dirty="0"/>
              <a:t>имеющие в своем составе койки для беременных и рожениц (строка </a:t>
            </a:r>
            <a:r>
              <a:rPr lang="ru-RU" dirty="0" smtClean="0"/>
              <a:t>4) в графу 1 т. 2100 «переведено» могут входить переведенные больные новорожденные.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36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587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692696"/>
            <a:ext cx="7848872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94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7202761" cy="576064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/>
              <a:t>Межформенный</a:t>
            </a:r>
            <a:r>
              <a:rPr lang="ru-RU" sz="2800" dirty="0" smtClean="0"/>
              <a:t> контроль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169" y="878394"/>
            <a:ext cx="6699250" cy="3328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293655"/>
            <a:ext cx="8042351" cy="4835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988840"/>
            <a:ext cx="8042351" cy="234038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520" y="4794204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&gt; так как в форме №14 дети переводятся  в разные учреждения на разные профили коек и с разных профильных коек (не только родильных, например с детских (пат. нов.), на которые они поступают переводом с родильных коек - внутри учреждения)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9636" y="3788306"/>
            <a:ext cx="526316" cy="101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4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92696"/>
            <a:ext cx="6347713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err="1"/>
              <a:t>Межформенный</a:t>
            </a:r>
            <a:r>
              <a:rPr lang="ru-RU" sz="3100" b="1" dirty="0"/>
              <a:t> </a:t>
            </a:r>
            <a:r>
              <a:rPr lang="ru-RU" sz="3100" b="1" dirty="0" smtClean="0"/>
              <a:t>контроль</a:t>
            </a:r>
            <a:r>
              <a:rPr lang="ru-RU" sz="3100" dirty="0"/>
              <a:t>	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882338"/>
            <a:ext cx="7812360" cy="3843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252261"/>
            <a:ext cx="7812359" cy="7042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924944"/>
            <a:ext cx="7812359" cy="24502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7544" y="5517232"/>
            <a:ext cx="6489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Т.к. умирают не только в учреждениях родовспоможения, но и в других учреждениях на детских койках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872" y="4173638"/>
            <a:ext cx="506101" cy="109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6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286808" cy="490063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Приложения к ф. 14 (</a:t>
            </a:r>
            <a:r>
              <a:rPr lang="ru-RU" sz="2000" b="1" dirty="0" smtClean="0"/>
              <a:t>демография</a:t>
            </a:r>
            <a:r>
              <a:rPr lang="ru-RU" sz="2000" dirty="0" smtClean="0"/>
              <a:t>) заполняются медицинскими организациями с большим количеством ошибок: рассчитывают неправильно женское население (</a:t>
            </a:r>
            <a:r>
              <a:rPr lang="ru-RU" sz="2000" b="1" dirty="0" err="1" smtClean="0"/>
              <a:t>Всего</a:t>
            </a:r>
            <a:r>
              <a:rPr lang="ru-RU" sz="2000" dirty="0" err="1" smtClean="0"/>
              <a:t>=</a:t>
            </a:r>
            <a:r>
              <a:rPr lang="ru-RU" sz="2000" dirty="0" smtClean="0"/>
              <a:t> девочки до14 </a:t>
            </a:r>
            <a:r>
              <a:rPr lang="ru-RU" sz="2000" dirty="0" err="1" smtClean="0"/>
              <a:t>лет+</a:t>
            </a:r>
            <a:r>
              <a:rPr lang="ru-RU" sz="2000" dirty="0" smtClean="0"/>
              <a:t> девушки 15-17 </a:t>
            </a:r>
            <a:r>
              <a:rPr lang="ru-RU" sz="2000" dirty="0" err="1" smtClean="0"/>
              <a:t>лет+</a:t>
            </a:r>
            <a:r>
              <a:rPr lang="ru-RU" sz="2000" dirty="0" smtClean="0"/>
              <a:t> 50 и старше, также по </a:t>
            </a:r>
            <a:r>
              <a:rPr lang="ru-RU" sz="2000" dirty="0" err="1" smtClean="0"/>
              <a:t>по</a:t>
            </a:r>
            <a:r>
              <a:rPr lang="ru-RU" sz="2000" dirty="0" smtClean="0"/>
              <a:t> КМНС), не указывают кол-во </a:t>
            </a:r>
            <a:r>
              <a:rPr lang="ru-RU" sz="2000" b="1" dirty="0" smtClean="0"/>
              <a:t>умерших </a:t>
            </a:r>
            <a:r>
              <a:rPr lang="ru-RU" sz="2000" b="1" dirty="0" err="1" smtClean="0"/>
              <a:t>КМНС</a:t>
            </a:r>
            <a:r>
              <a:rPr lang="ru-RU" sz="2000" dirty="0" err="1" smtClean="0"/>
              <a:t>-это</a:t>
            </a:r>
            <a:r>
              <a:rPr lang="ru-RU" sz="2000" dirty="0" smtClean="0"/>
              <a:t> умершие КМНС в </a:t>
            </a:r>
            <a:r>
              <a:rPr lang="ru-RU" sz="2000" b="1" dirty="0" smtClean="0"/>
              <a:t>ваших стационарах </a:t>
            </a:r>
            <a:r>
              <a:rPr lang="ru-RU" sz="2000" dirty="0" smtClean="0"/>
              <a:t>, а не органов ЗАГС, так как  не указывается национальность). Не указывается контакты, нет фамилии исполнителей и телефонов.</a:t>
            </a:r>
          </a:p>
          <a:p>
            <a:r>
              <a:rPr lang="ru-RU" sz="2000" b="1" dirty="0" smtClean="0"/>
              <a:t>По приложению о </a:t>
            </a:r>
            <a:r>
              <a:rPr lang="ru-RU" sz="2000" b="1" dirty="0" err="1" smtClean="0"/>
              <a:t>ФАПах</a:t>
            </a:r>
            <a:r>
              <a:rPr lang="ru-RU" sz="2000" b="1" dirty="0" smtClean="0"/>
              <a:t>:</a:t>
            </a:r>
            <a:r>
              <a:rPr lang="ru-RU" sz="2000" dirty="0" smtClean="0"/>
              <a:t> данные сравнить с Формой № 30. Также нет исполнителей и контактов.</a:t>
            </a:r>
          </a:p>
          <a:p>
            <a:r>
              <a:rPr lang="ru-RU" sz="2000" dirty="0" smtClean="0"/>
              <a:t>Приложение по экстренной хирургии в бумажном виде за подписью руководителя.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43956" cy="106613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Заполнение формы отраслевого статистического наблюдения № 14 </a:t>
            </a:r>
            <a:r>
              <a:rPr lang="ru-RU" sz="2400" b="1" dirty="0" err="1" smtClean="0">
                <a:solidFill>
                  <a:srgbClr val="FF0000"/>
                </a:solidFill>
              </a:rPr>
              <a:t>дс</a:t>
            </a:r>
            <a:r>
              <a:rPr lang="ru-RU" sz="2400" b="1" dirty="0" smtClean="0">
                <a:solidFill>
                  <a:srgbClr val="FF0000"/>
                </a:solidFill>
              </a:rPr>
              <a:t> «Сведения о деятельности дневных стационаров медицинских организаций» за 2017 год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988840"/>
            <a:ext cx="7901014" cy="43204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u="sng" dirty="0" smtClean="0"/>
              <a:t>Таблица 1000. </a:t>
            </a:r>
            <a:r>
              <a:rPr lang="ru-RU" sz="2000" b="1" dirty="0" smtClean="0"/>
              <a:t>Должности и физические лица дневных стационаров медицинской организации</a:t>
            </a:r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графах 5, 8 и 11 «Число физических лиц» показывают только </a:t>
            </a:r>
            <a:r>
              <a:rPr lang="ru-RU" sz="2000" dirty="0">
                <a:solidFill>
                  <a:srgbClr val="FF0000"/>
                </a:solidFill>
              </a:rPr>
              <a:t>основных работников</a:t>
            </a:r>
            <a:r>
              <a:rPr lang="ru-RU" sz="2000" dirty="0"/>
              <a:t>, имеющих трудовую книжку в данной организации. </a:t>
            </a:r>
          </a:p>
          <a:p>
            <a:pPr marL="82296" indent="0">
              <a:buNone/>
            </a:pPr>
            <a:r>
              <a:rPr lang="ru-RU" sz="2000" dirty="0"/>
              <a:t>    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Внешних совместителей </a:t>
            </a:r>
            <a:r>
              <a:rPr lang="ru-RU" sz="2000" dirty="0"/>
              <a:t>в данные графы </a:t>
            </a:r>
            <a:r>
              <a:rPr lang="ru-RU" sz="2000" dirty="0">
                <a:solidFill>
                  <a:srgbClr val="FF0000"/>
                </a:solidFill>
              </a:rPr>
              <a:t>не включают</a:t>
            </a:r>
            <a:r>
              <a:rPr lang="ru-RU" sz="2000" dirty="0"/>
              <a:t>, </a:t>
            </a:r>
            <a:r>
              <a:rPr lang="ru-RU" sz="2000" dirty="0">
                <a:solidFill>
                  <a:srgbClr val="FF0000"/>
                </a:solidFill>
              </a:rPr>
              <a:t>внутренних совместителей</a:t>
            </a:r>
            <a:r>
              <a:rPr lang="ru-RU" sz="2000" dirty="0"/>
              <a:t> </a:t>
            </a:r>
            <a:r>
              <a:rPr lang="ru-RU" sz="2000" dirty="0">
                <a:solidFill>
                  <a:srgbClr val="FF0000"/>
                </a:solidFill>
              </a:rPr>
              <a:t>показывают</a:t>
            </a:r>
            <a:r>
              <a:rPr lang="ru-RU" sz="2000" dirty="0"/>
              <a:t> как физические лица </a:t>
            </a:r>
            <a:r>
              <a:rPr lang="ru-RU" sz="2000" dirty="0">
                <a:solidFill>
                  <a:srgbClr val="FF0000"/>
                </a:solidFill>
              </a:rPr>
              <a:t>только один раз на основной занимаемой должности</a:t>
            </a:r>
            <a:r>
              <a:rPr lang="ru-RU" sz="2000" dirty="0"/>
              <a:t>.</a:t>
            </a:r>
          </a:p>
          <a:p>
            <a:endParaRPr lang="ru-RU" sz="2000" dirty="0"/>
          </a:p>
          <a:p>
            <a:r>
              <a:rPr lang="ru-RU" sz="2000" dirty="0"/>
              <a:t>В строке 4 «Всего» не следует указывать </a:t>
            </a:r>
            <a:r>
              <a:rPr lang="ru-RU" sz="2000" u="sng" dirty="0">
                <a:solidFill>
                  <a:srgbClr val="FF0000"/>
                </a:solidFill>
              </a:rPr>
              <a:t>прочий персонал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88640"/>
            <a:ext cx="6347713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Старость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7632848" cy="60212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В соответствии с правилом А модификации выбранной причины смерти термин «Старость» </a:t>
            </a:r>
            <a:r>
              <a:rPr lang="ru-RU" b="1" u="sng" dirty="0"/>
              <a:t>относится к неточно обозначенным состояниям</a:t>
            </a:r>
            <a:r>
              <a:rPr lang="ru-RU" b="1" dirty="0"/>
              <a:t>. </a:t>
            </a:r>
            <a:endParaRPr lang="ru-RU" dirty="0"/>
          </a:p>
          <a:p>
            <a:r>
              <a:rPr lang="ru-RU" b="1" dirty="0"/>
              <a:t>          Данное состояние не может быть выбрано в качестве первоначальной причины смерти при наличии любого состояния, классифицированного в других рубриках (МКБ-10, том 2, стр. 46-47).  </a:t>
            </a:r>
            <a:endParaRPr lang="ru-RU" dirty="0"/>
          </a:p>
          <a:p>
            <a:r>
              <a:rPr lang="ru-RU" b="1" dirty="0"/>
              <a:t>          Критериями использования кода R54 «Старость» в качестве первоначальной причины смерти являются:</a:t>
            </a:r>
            <a:endParaRPr lang="ru-RU" dirty="0"/>
          </a:p>
          <a:p>
            <a:r>
              <a:rPr lang="ru-RU" b="1" i="1" dirty="0"/>
              <a:t>- возраст старше 80 лет,</a:t>
            </a:r>
            <a:endParaRPr lang="ru-RU" dirty="0"/>
          </a:p>
          <a:p>
            <a:r>
              <a:rPr lang="ru-RU" b="1" i="1" dirty="0"/>
              <a:t>- отсутствие в медицинской документации указаний на хронические заболевания, травмы и их последствия, способные вызвать смерть,</a:t>
            </a:r>
            <a:endParaRPr lang="ru-RU" dirty="0"/>
          </a:p>
          <a:p>
            <a:r>
              <a:rPr lang="ru-RU" b="1" i="1" dirty="0"/>
              <a:t> - отсутствие подозрений на насильственную смерть </a:t>
            </a:r>
            <a:endParaRPr lang="ru-RU" dirty="0"/>
          </a:p>
          <a:p>
            <a:r>
              <a:rPr lang="ru-RU" b="1" i="1" dirty="0"/>
              <a:t>- отсутствие патологических изменений в органах и тканях при вскрытии</a:t>
            </a:r>
            <a:endParaRPr lang="ru-RU" dirty="0"/>
          </a:p>
          <a:p>
            <a:r>
              <a:rPr lang="ru-RU" b="1" dirty="0"/>
              <a:t>При проведении патологоанатомического или судебно-медицинского вскрытия  умершего в возрасте старше 80 лет отсутствие патологических изменений в органах и тканях невозможно. После проведения вскрытия с учетом гистологических данных, должны быть определены конкретные причины, приведшие к смерти, что исключает использования термина «Старость».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71736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2000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Число коек на конец года заполняется без учета сменности работы</a:t>
            </a:r>
          </a:p>
          <a:p>
            <a:endParaRPr lang="ru-RU" dirty="0" smtClean="0"/>
          </a:p>
          <a:p>
            <a:r>
              <a:rPr lang="ru-RU" dirty="0" smtClean="0"/>
              <a:t>Число </a:t>
            </a:r>
            <a:r>
              <a:rPr lang="ru-RU" dirty="0"/>
              <a:t>среднегодовых коек заполняется с</a:t>
            </a:r>
            <a:r>
              <a:rPr lang="ru-RU" dirty="0" smtClean="0"/>
              <a:t> учетом </a:t>
            </a:r>
            <a:r>
              <a:rPr lang="ru-RU" dirty="0"/>
              <a:t>сменности работы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4169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Таблица 2000. Использование коек дневного стационара медицинской организации по профилям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2564904"/>
            <a:ext cx="6347714" cy="347645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000" dirty="0" smtClean="0"/>
              <a:t>Обратить внимание, чтобы на койках для детей не указывались сведения о взрослых и пациентах старше трудоспособного возраста.</a:t>
            </a:r>
          </a:p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/>
              <a:t>Обратить внимание, чтобы на койках для </a:t>
            </a:r>
            <a:r>
              <a:rPr lang="ru-RU" sz="2000" dirty="0" smtClean="0"/>
              <a:t>взрослых </a:t>
            </a:r>
            <a:r>
              <a:rPr lang="ru-RU" sz="2000" dirty="0"/>
              <a:t>не указывались сведения о </a:t>
            </a:r>
            <a:r>
              <a:rPr lang="ru-RU" sz="2000" dirty="0" smtClean="0"/>
              <a:t>детях.</a:t>
            </a:r>
            <a:endParaRPr lang="ru-RU" sz="2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Межтабличный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выписанных, проведено </a:t>
            </a:r>
            <a:r>
              <a:rPr lang="ru-RU" dirty="0" err="1" smtClean="0"/>
              <a:t>пациенто</a:t>
            </a:r>
            <a:r>
              <a:rPr lang="ru-RU" dirty="0" smtClean="0"/>
              <a:t>-дней, умерло взрослых в т.2000 = число выписанных, </a:t>
            </a:r>
            <a:r>
              <a:rPr lang="ru-RU" dirty="0"/>
              <a:t>проведено </a:t>
            </a:r>
            <a:r>
              <a:rPr lang="ru-RU" dirty="0" err="1" smtClean="0"/>
              <a:t>пациенто</a:t>
            </a:r>
            <a:r>
              <a:rPr lang="ru-RU" dirty="0" smtClean="0"/>
              <a:t>-дней, умерло взрослых в т.3000 по соответствующим стационарам</a:t>
            </a:r>
          </a:p>
          <a:p>
            <a:r>
              <a:rPr lang="ru-RU" dirty="0" smtClean="0"/>
              <a:t>Число выписанных, </a:t>
            </a:r>
            <a:r>
              <a:rPr lang="ru-RU" dirty="0"/>
              <a:t>проведено </a:t>
            </a:r>
            <a:r>
              <a:rPr lang="ru-RU" dirty="0" err="1"/>
              <a:t>пациенто</a:t>
            </a:r>
            <a:r>
              <a:rPr lang="ru-RU" dirty="0"/>
              <a:t>-дней, умерло</a:t>
            </a:r>
            <a:r>
              <a:rPr lang="ru-RU" dirty="0" smtClean="0"/>
              <a:t> детей </a:t>
            </a:r>
            <a:r>
              <a:rPr lang="ru-RU" dirty="0"/>
              <a:t>в т.2000 </a:t>
            </a:r>
            <a:r>
              <a:rPr lang="ru-RU" dirty="0" smtClean="0"/>
              <a:t>= </a:t>
            </a:r>
            <a:r>
              <a:rPr lang="ru-RU" dirty="0"/>
              <a:t>число </a:t>
            </a:r>
            <a:r>
              <a:rPr lang="ru-RU" dirty="0" smtClean="0"/>
              <a:t>выписанных</a:t>
            </a:r>
            <a:r>
              <a:rPr lang="ru-RU" dirty="0"/>
              <a:t> проведено </a:t>
            </a:r>
            <a:r>
              <a:rPr lang="ru-RU" dirty="0" err="1"/>
              <a:t>пациенто</a:t>
            </a:r>
            <a:r>
              <a:rPr lang="ru-RU" dirty="0"/>
              <a:t>-дней, умерло</a:t>
            </a:r>
            <a:r>
              <a:rPr lang="ru-RU" dirty="0" smtClean="0"/>
              <a:t> детей </a:t>
            </a:r>
            <a:r>
              <a:rPr lang="ru-RU" dirty="0"/>
              <a:t>в </a:t>
            </a:r>
            <a:r>
              <a:rPr lang="ru-RU" dirty="0" smtClean="0"/>
              <a:t>т.3500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969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Autofit/>
          </a:bodyPr>
          <a:lstStyle/>
          <a:p>
            <a:pPr lvl="0"/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u="sng" dirty="0" smtClean="0">
                <a:solidFill>
                  <a:schemeClr val="tx1"/>
                </a:solidFill>
              </a:rPr>
              <a:t>Предоставляются </a:t>
            </a:r>
            <a:r>
              <a:rPr lang="ru-RU" sz="2800" b="1" u="sng" dirty="0">
                <a:solidFill>
                  <a:schemeClr val="tx1"/>
                </a:solidFill>
              </a:rPr>
              <a:t>подтверждения на следующие случаи смерти</a:t>
            </a:r>
            <a:r>
              <a:rPr lang="ru-RU" sz="2800" b="1" dirty="0"/>
              <a:t>:</a:t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394136" cy="5184576"/>
          </a:xfrm>
        </p:spPr>
        <p:txBody>
          <a:bodyPr>
            <a:normAutofit fontScale="25000" lnSpcReduction="20000"/>
          </a:bodyPr>
          <a:lstStyle/>
          <a:p>
            <a:pPr marL="82296" lvl="0" indent="0">
              <a:buNone/>
            </a:pPr>
            <a:endParaRPr lang="ru-RU" sz="1800" dirty="0"/>
          </a:p>
          <a:p>
            <a:pPr marL="82296" lvl="0" indent="0">
              <a:buNone/>
            </a:pPr>
            <a:endParaRPr lang="ru-RU" sz="2100" dirty="0"/>
          </a:p>
          <a:p>
            <a:pPr lvl="0"/>
            <a:r>
              <a:rPr lang="ru-RU" sz="6400" dirty="0" smtClean="0"/>
              <a:t>Анемии</a:t>
            </a:r>
            <a:r>
              <a:rPr lang="en-US" sz="6400" dirty="0" smtClean="0"/>
              <a:t>(D50-D64)</a:t>
            </a:r>
            <a:r>
              <a:rPr lang="ru-RU" sz="6400" dirty="0" smtClean="0"/>
              <a:t> – строка 4.1;</a:t>
            </a:r>
            <a:endParaRPr lang="en-US" sz="6400" dirty="0" smtClean="0"/>
          </a:p>
          <a:p>
            <a:pPr lvl="0"/>
            <a:r>
              <a:rPr lang="ru-RU" sz="6400" dirty="0" smtClean="0"/>
              <a:t>Отдельные нарушения, вовлекающие иммунный механизм</a:t>
            </a:r>
            <a:r>
              <a:rPr lang="en-US" sz="6400" dirty="0"/>
              <a:t> (</a:t>
            </a:r>
            <a:r>
              <a:rPr lang="en-US" sz="6400" dirty="0" smtClean="0"/>
              <a:t>D</a:t>
            </a:r>
            <a:r>
              <a:rPr lang="ru-RU" sz="6400" dirty="0" smtClean="0"/>
              <a:t>80</a:t>
            </a:r>
            <a:r>
              <a:rPr lang="en-US" sz="6400" dirty="0" smtClean="0"/>
              <a:t>-D</a:t>
            </a:r>
            <a:r>
              <a:rPr lang="ru-RU" sz="6400" dirty="0" smtClean="0"/>
              <a:t>89</a:t>
            </a:r>
            <a:r>
              <a:rPr lang="en-US" sz="6400" dirty="0" smtClean="0"/>
              <a:t>)</a:t>
            </a:r>
            <a:r>
              <a:rPr lang="ru-RU" sz="6400" dirty="0" smtClean="0"/>
              <a:t>;</a:t>
            </a:r>
          </a:p>
          <a:p>
            <a:pPr lvl="0"/>
            <a:r>
              <a:rPr lang="ru-RU" sz="6400" dirty="0" smtClean="0"/>
              <a:t>Ожирение </a:t>
            </a:r>
            <a:r>
              <a:rPr lang="en-US" sz="6400" dirty="0" smtClean="0"/>
              <a:t>(E 66)</a:t>
            </a:r>
            <a:r>
              <a:rPr lang="ru-RU" sz="6400" dirty="0" smtClean="0"/>
              <a:t> – строка 5.11; </a:t>
            </a:r>
            <a:endParaRPr lang="ru-RU" sz="6400" dirty="0"/>
          </a:p>
          <a:p>
            <a:pPr lvl="0"/>
            <a:r>
              <a:rPr lang="ru-RU" sz="6400" dirty="0"/>
              <a:t>ОРИ (</a:t>
            </a:r>
            <a:r>
              <a:rPr lang="en-US" sz="6400" dirty="0"/>
              <a:t>J00-J06</a:t>
            </a:r>
            <a:r>
              <a:rPr lang="en-US" sz="6400" dirty="0" smtClean="0"/>
              <a:t>)</a:t>
            </a:r>
            <a:r>
              <a:rPr lang="ru-RU" sz="6400" dirty="0" smtClean="0"/>
              <a:t> – строка 11.1;</a:t>
            </a:r>
            <a:r>
              <a:rPr lang="en-US" sz="6400" dirty="0" smtClean="0"/>
              <a:t> </a:t>
            </a:r>
            <a:endParaRPr lang="en-US" sz="6400" dirty="0"/>
          </a:p>
          <a:p>
            <a:pPr lvl="0"/>
            <a:r>
              <a:rPr lang="ru-RU" sz="6400" dirty="0"/>
              <a:t>Грипп (</a:t>
            </a:r>
            <a:r>
              <a:rPr lang="en-US" sz="6400" dirty="0"/>
              <a:t>J09-J11</a:t>
            </a:r>
            <a:r>
              <a:rPr lang="en-US" sz="6400" dirty="0" smtClean="0"/>
              <a:t>)</a:t>
            </a:r>
            <a:r>
              <a:rPr lang="ru-RU" sz="6400" dirty="0" smtClean="0"/>
              <a:t> – строка 11.2;</a:t>
            </a:r>
          </a:p>
          <a:p>
            <a:pPr lvl="0"/>
            <a:r>
              <a:rPr lang="ru-RU" sz="6400" dirty="0" smtClean="0"/>
              <a:t>Язва желудка и двенадцатиперстной кишки (</a:t>
            </a:r>
            <a:r>
              <a:rPr lang="en-US" sz="6400" dirty="0" smtClean="0"/>
              <a:t>K25-K26) – </a:t>
            </a:r>
            <a:r>
              <a:rPr lang="ru-RU" sz="6400" dirty="0" smtClean="0"/>
              <a:t>для детей 0- 17 лет – строка 12.1;</a:t>
            </a:r>
          </a:p>
          <a:p>
            <a:pPr lvl="0"/>
            <a:r>
              <a:rPr lang="ru-RU" sz="6400" dirty="0" smtClean="0"/>
              <a:t>Гастрит и дуоденит (</a:t>
            </a:r>
            <a:r>
              <a:rPr lang="en-US" sz="6400" dirty="0" smtClean="0"/>
              <a:t>K 29) – </a:t>
            </a:r>
            <a:r>
              <a:rPr lang="ru-RU" sz="6400" dirty="0" smtClean="0"/>
              <a:t>для взрослых 18 лет и старше – строка 12.2;</a:t>
            </a:r>
          </a:p>
          <a:p>
            <a:pPr lvl="0"/>
            <a:r>
              <a:rPr lang="ru-RU" sz="6400" dirty="0" smtClean="0"/>
              <a:t>Системные поражения соединительной ткани (</a:t>
            </a:r>
            <a:r>
              <a:rPr lang="en-US" sz="6400" dirty="0" smtClean="0"/>
              <a:t>M30-35) – </a:t>
            </a:r>
            <a:r>
              <a:rPr lang="ru-RU" sz="6400" dirty="0" smtClean="0"/>
              <a:t>строка 14.2;</a:t>
            </a:r>
          </a:p>
          <a:p>
            <a:pPr lvl="0"/>
            <a:r>
              <a:rPr lang="ru-RU" sz="6400" dirty="0" smtClean="0"/>
              <a:t>Все случаи смерти женщин (от внематочной беременности, аборта, беременных, рожениц и родильниц (</a:t>
            </a:r>
            <a:r>
              <a:rPr lang="en-US" sz="6400" dirty="0" smtClean="0"/>
              <a:t>O</a:t>
            </a:r>
            <a:r>
              <a:rPr lang="ru-RU" sz="6400" dirty="0" smtClean="0"/>
              <a:t>00-</a:t>
            </a:r>
            <a:r>
              <a:rPr lang="en-US" sz="6400" dirty="0" smtClean="0"/>
              <a:t>O</a:t>
            </a:r>
            <a:r>
              <a:rPr lang="ru-RU" sz="6400" dirty="0" smtClean="0"/>
              <a:t>99) – строка 16.0;</a:t>
            </a:r>
          </a:p>
          <a:p>
            <a:pPr lvl="0"/>
            <a:r>
              <a:rPr lang="ru-RU" sz="6400" dirty="0" smtClean="0"/>
              <a:t>Туберкулез органов дыхания (А15-А16) – для детей 0-17 лет – строка2.2;</a:t>
            </a:r>
          </a:p>
          <a:p>
            <a:pPr lvl="0"/>
            <a:r>
              <a:rPr lang="ru-RU" sz="6400" dirty="0" smtClean="0"/>
              <a:t>Симптомы (</a:t>
            </a:r>
            <a:r>
              <a:rPr lang="en-US" sz="6400" dirty="0" smtClean="0"/>
              <a:t>R00-R99) – </a:t>
            </a:r>
            <a:r>
              <a:rPr lang="ru-RU" sz="6400" dirty="0" smtClean="0"/>
              <a:t>строка 19.0</a:t>
            </a:r>
            <a:endParaRPr lang="ru-RU" sz="6400" dirty="0"/>
          </a:p>
          <a:p>
            <a:r>
              <a:rPr lang="ru-RU" sz="6400" b="1" dirty="0" smtClean="0">
                <a:solidFill>
                  <a:srgbClr val="FF0000"/>
                </a:solidFill>
              </a:rPr>
              <a:t>на </a:t>
            </a:r>
            <a:r>
              <a:rPr lang="ru-RU" sz="6400" b="1" dirty="0">
                <a:solidFill>
                  <a:srgbClr val="FF0000"/>
                </a:solidFill>
              </a:rPr>
              <a:t>всех детей, умерших до </a:t>
            </a:r>
            <a:r>
              <a:rPr lang="ru-RU" sz="6400" b="1" dirty="0" smtClean="0">
                <a:solidFill>
                  <a:srgbClr val="FF0000"/>
                </a:solidFill>
              </a:rPr>
              <a:t>года.</a:t>
            </a:r>
            <a:r>
              <a:rPr lang="ru-RU" sz="5500" b="1" dirty="0">
                <a:solidFill>
                  <a:srgbClr val="FF0000"/>
                </a:solidFill>
              </a:rPr>
              <a:t>	</a:t>
            </a:r>
          </a:p>
          <a:p>
            <a:pPr>
              <a:buNone/>
            </a:pPr>
            <a:r>
              <a:rPr lang="ru-RU" sz="2300" b="1" dirty="0" smtClean="0"/>
              <a:t> </a:t>
            </a:r>
          </a:p>
          <a:p>
            <a:pPr>
              <a:buNone/>
            </a:pPr>
            <a:r>
              <a:rPr lang="ru-RU" sz="2300" b="1" dirty="0" smtClean="0"/>
              <a:t> 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1243808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562074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u="sng" dirty="0" smtClean="0"/>
              <a:t>Не </a:t>
            </a:r>
            <a:r>
              <a:rPr lang="ru-RU" sz="3100" b="1" u="sng" dirty="0"/>
              <a:t>могут быть</a:t>
            </a:r>
            <a:r>
              <a:rPr lang="ru-RU" sz="3100" u="sng" dirty="0"/>
              <a:t> причиной болезни </a:t>
            </a:r>
            <a:r>
              <a:rPr lang="ru-RU" sz="3100" b="1" u="sng" dirty="0"/>
              <a:t>детей в возрасте до 1 </a:t>
            </a:r>
            <a:r>
              <a:rPr lang="ru-RU" sz="3100" b="1" u="sng" dirty="0" smtClean="0"/>
              <a:t>года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800" b="1" dirty="0" smtClean="0"/>
              <a:t>Таблица 2000 – ДЕТИ до года</a:t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8507288" cy="453650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2400" dirty="0" smtClean="0"/>
              <a:t>дисфункция яичек </a:t>
            </a:r>
            <a:r>
              <a:rPr lang="en-US" sz="2400" dirty="0" smtClean="0"/>
              <a:t>E 29 (</a:t>
            </a:r>
            <a:r>
              <a:rPr lang="ru-RU" sz="2400" dirty="0" smtClean="0"/>
              <a:t>строка 5.10)</a:t>
            </a:r>
          </a:p>
          <a:p>
            <a:pPr lvl="0"/>
            <a:r>
              <a:rPr lang="ru-RU" sz="2400" dirty="0" smtClean="0"/>
              <a:t>глаукома </a:t>
            </a:r>
            <a:r>
              <a:rPr lang="ru-RU" sz="2400" b="1" dirty="0" smtClean="0"/>
              <a:t>Н 40 </a:t>
            </a:r>
            <a:r>
              <a:rPr lang="ru-RU" sz="2400" dirty="0" smtClean="0"/>
              <a:t>(строка 8.6), кроме </a:t>
            </a:r>
            <a:r>
              <a:rPr lang="ru-RU" sz="2400" dirty="0" err="1" smtClean="0"/>
              <a:t>врожденой</a:t>
            </a:r>
            <a:r>
              <a:rPr lang="ru-RU" sz="2400" dirty="0" smtClean="0"/>
              <a:t>, травматической глаукомы, </a:t>
            </a:r>
          </a:p>
          <a:p>
            <a:pPr lvl="0"/>
            <a:r>
              <a:rPr lang="ru-RU" sz="2400" dirty="0" smtClean="0"/>
              <a:t>бронхит хронический и неуточненный, </a:t>
            </a:r>
          </a:p>
          <a:p>
            <a:pPr lvl="0"/>
            <a:r>
              <a:rPr lang="ru-RU" sz="2400" dirty="0" smtClean="0"/>
              <a:t>эмфизема </a:t>
            </a:r>
            <a:r>
              <a:rPr lang="en-US" sz="2400" b="1" dirty="0" smtClean="0"/>
              <a:t>J</a:t>
            </a:r>
            <a:r>
              <a:rPr lang="ru-RU" sz="2400" b="1" dirty="0" smtClean="0"/>
              <a:t>40-</a:t>
            </a:r>
            <a:r>
              <a:rPr lang="en-US" sz="2400" b="1" dirty="0" smtClean="0"/>
              <a:t>J</a:t>
            </a:r>
            <a:r>
              <a:rPr lang="ru-RU" sz="2400" b="1" dirty="0" smtClean="0"/>
              <a:t>43 </a:t>
            </a:r>
            <a:r>
              <a:rPr lang="ru-RU" sz="2400" dirty="0" smtClean="0"/>
              <a:t>(строка 11.7), </a:t>
            </a:r>
          </a:p>
          <a:p>
            <a:pPr lvl="0"/>
            <a:r>
              <a:rPr lang="ru-RU" sz="2400" dirty="0" smtClean="0"/>
              <a:t>другая хроническая </a:t>
            </a:r>
            <a:r>
              <a:rPr lang="ru-RU" sz="2400" dirty="0" err="1" smtClean="0"/>
              <a:t>обструктивная</a:t>
            </a:r>
            <a:r>
              <a:rPr lang="ru-RU" sz="2400" dirty="0" smtClean="0"/>
              <a:t> легочная болезнь </a:t>
            </a:r>
            <a:r>
              <a:rPr lang="en-US" sz="2400" b="1" dirty="0" smtClean="0"/>
              <a:t>J</a:t>
            </a:r>
            <a:r>
              <a:rPr lang="ru-RU" sz="2400" b="1" dirty="0" smtClean="0"/>
              <a:t>44 </a:t>
            </a:r>
            <a:r>
              <a:rPr lang="ru-RU" sz="2400" dirty="0" smtClean="0"/>
              <a:t>(строка 11.8), </a:t>
            </a:r>
          </a:p>
          <a:p>
            <a:pPr lvl="0"/>
            <a:r>
              <a:rPr lang="ru-RU" sz="2400" dirty="0" smtClean="0"/>
              <a:t> бронхоэктатическая болезнь </a:t>
            </a:r>
            <a:r>
              <a:rPr lang="en-US" sz="2400" b="1" dirty="0" smtClean="0"/>
              <a:t>J</a:t>
            </a:r>
            <a:r>
              <a:rPr lang="ru-RU" sz="2400" b="1" dirty="0" smtClean="0"/>
              <a:t>47</a:t>
            </a:r>
            <a:r>
              <a:rPr lang="ru-RU" sz="2400" dirty="0" smtClean="0"/>
              <a:t>(строка 11.9)</a:t>
            </a:r>
            <a:r>
              <a:rPr lang="ru-RU" sz="2400" b="1" dirty="0" smtClean="0"/>
              <a:t>, </a:t>
            </a:r>
          </a:p>
          <a:p>
            <a:pPr lvl="0"/>
            <a:r>
              <a:rPr lang="ru-RU" sz="2400" dirty="0" smtClean="0"/>
              <a:t>гастриты, дуодениты (строка 12.2), </a:t>
            </a:r>
          </a:p>
          <a:p>
            <a:pPr lvl="0"/>
            <a:r>
              <a:rPr lang="ru-RU" sz="2400" dirty="0" smtClean="0"/>
              <a:t>хронические отиты (строка 9.1.2), </a:t>
            </a:r>
          </a:p>
          <a:p>
            <a:pPr lvl="0"/>
            <a:r>
              <a:rPr lang="ru-RU" sz="2400" dirty="0" smtClean="0"/>
              <a:t>болезни слуховой трубы (строка 9.1.3)</a:t>
            </a:r>
            <a:r>
              <a:rPr lang="ru-RU" sz="2400" b="1" dirty="0" smtClean="0"/>
              <a:t> </a:t>
            </a:r>
            <a:r>
              <a:rPr lang="ru-RU" sz="2400" dirty="0" smtClean="0"/>
              <a:t> , </a:t>
            </a:r>
          </a:p>
          <a:p>
            <a:pPr lvl="0"/>
            <a:r>
              <a:rPr lang="ru-RU" sz="2400" dirty="0" smtClean="0"/>
              <a:t>хронические болезни миндалин (строка 11.6)</a:t>
            </a:r>
            <a:r>
              <a:rPr lang="ru-RU" sz="2400" b="1" dirty="0" smtClean="0"/>
              <a:t> </a:t>
            </a:r>
            <a:r>
              <a:rPr lang="ru-RU" sz="2400" dirty="0" smtClean="0"/>
              <a:t> , </a:t>
            </a:r>
          </a:p>
          <a:p>
            <a:pPr lvl="0"/>
            <a:r>
              <a:rPr lang="ru-RU" sz="2400" dirty="0" smtClean="0"/>
              <a:t>астма, астматический статус (строка 11.10), </a:t>
            </a:r>
          </a:p>
          <a:p>
            <a:pPr lvl="0"/>
            <a:r>
              <a:rPr lang="ru-RU" sz="2400" dirty="0" err="1" smtClean="0"/>
              <a:t>артропатии</a:t>
            </a:r>
            <a:r>
              <a:rPr lang="ru-RU" sz="2400" dirty="0" smtClean="0"/>
              <a:t>, кроме реактивных (строка 14.1)</a:t>
            </a:r>
            <a:r>
              <a:rPr lang="ru-RU" sz="2400" b="1" dirty="0" smtClean="0"/>
              <a:t> </a:t>
            </a:r>
            <a:r>
              <a:rPr lang="ru-RU" sz="2200" dirty="0" smtClean="0"/>
              <a:t>				</a:t>
            </a:r>
            <a:endParaRPr lang="ru-RU" sz="2200" dirty="0"/>
          </a:p>
          <a:p>
            <a:pPr lvl="0"/>
            <a:r>
              <a:rPr lang="ru-RU" sz="2600" dirty="0" smtClean="0"/>
              <a:t>расстройства </a:t>
            </a:r>
            <a:r>
              <a:rPr lang="ru-RU" sz="2600" dirty="0"/>
              <a:t>менструации </a:t>
            </a:r>
            <a:r>
              <a:rPr lang="en-US" sz="2600" dirty="0"/>
              <a:t>N 91-N 94 (</a:t>
            </a:r>
            <a:r>
              <a:rPr lang="ru-RU" sz="2600" dirty="0"/>
              <a:t>строка 15.10</a:t>
            </a:r>
            <a:r>
              <a:rPr lang="ru-RU" sz="2600" dirty="0" smtClean="0"/>
              <a:t>)</a:t>
            </a:r>
          </a:p>
          <a:p>
            <a:pPr lvl="0"/>
            <a:r>
              <a:rPr lang="ru-RU" sz="2600" dirty="0" smtClean="0"/>
              <a:t>Беременность, роды, послеродовый период </a:t>
            </a:r>
            <a:r>
              <a:rPr lang="en-US" sz="2600" dirty="0" smtClean="0"/>
              <a:t>O 00 - O 99 </a:t>
            </a:r>
            <a:r>
              <a:rPr lang="ru-RU" sz="2600" dirty="0" smtClean="0"/>
              <a:t>(строка 16.0)</a:t>
            </a:r>
            <a:endParaRPr lang="ru-RU" sz="26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7200800" cy="108012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КЛАСС XVIIIСИМПТОМЫ, ПРИЗНАКИ И ОТКЛОНЕНИЯ ОТ НОРМЫ, ВЫЯВЛЕННЫЕ ПРИ КЛИНИЧЕСКИХ И ЛАБОРАТОРНЫХ ИССЛЕДОВАНИЯХ, НЕ КЛАССИФИЦИРОВАННЫЕ В ДРУГИХ РУБРИКАХ</a:t>
            </a:r>
            <a:br>
              <a:rPr lang="ru-RU" sz="1600" b="1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564904"/>
            <a:ext cx="7200800" cy="368349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sz="1800" dirty="0" smtClean="0"/>
          </a:p>
          <a:p>
            <a:r>
              <a:rPr lang="ru-RU" sz="1800" dirty="0" smtClean="0"/>
              <a:t>Пациенты с симптомами госпитализируются с целью уточнения диагноза. Если диагноз в ходе лечения не уточнен, то эти случаи следует рассматривать как обследование и должны регистрироваться в строке 21.0 - </a:t>
            </a:r>
            <a:r>
              <a:rPr lang="en-US" sz="1800" dirty="0" smtClean="0"/>
              <a:t>Z 00 – Z 99</a:t>
            </a:r>
            <a:r>
              <a:rPr lang="ru-RU" sz="1800" dirty="0" smtClean="0"/>
              <a:t> «Факторы, влияющие на состояние здоровья и обращения в учреждения здравоохранения.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91264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Некоторые условия контроля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Таблица </a:t>
            </a:r>
            <a:r>
              <a:rPr lang="ru-RU" sz="3200" b="1" dirty="0"/>
              <a:t>2000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7848872" cy="52303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500" b="1" u="sng" dirty="0" smtClean="0"/>
          </a:p>
          <a:p>
            <a:pPr marL="0" indent="0">
              <a:buNone/>
            </a:pPr>
            <a:r>
              <a:rPr lang="ru-RU" sz="1500" b="1" u="sng" dirty="0" smtClean="0"/>
              <a:t>ИШЕМИЧЕСКИЕ БОЛЕЗНИ СЕРДЦА</a:t>
            </a:r>
          </a:p>
          <a:p>
            <a:r>
              <a:rPr lang="ru-RU" sz="1500" b="1" dirty="0" smtClean="0"/>
              <a:t>Таблица </a:t>
            </a:r>
            <a:r>
              <a:rPr lang="ru-RU" sz="1500" b="1" dirty="0"/>
              <a:t>2000: СТРОКА </a:t>
            </a:r>
            <a:r>
              <a:rPr lang="ru-RU" sz="1500" b="1" dirty="0" smtClean="0"/>
              <a:t>10.4 </a:t>
            </a:r>
            <a:r>
              <a:rPr lang="ru-RU" sz="1500" b="1" dirty="0"/>
              <a:t>по </a:t>
            </a:r>
            <a:r>
              <a:rPr lang="ru-RU" sz="1500" b="1" dirty="0" smtClean="0"/>
              <a:t>всем графам должна </a:t>
            </a:r>
            <a:r>
              <a:rPr lang="ru-RU" sz="1500" b="1" dirty="0"/>
              <a:t>быть равна сумме строк: </a:t>
            </a:r>
            <a:r>
              <a:rPr lang="ru-RU" sz="1500" b="1" dirty="0" smtClean="0"/>
              <a:t>10.4.1 </a:t>
            </a:r>
            <a:r>
              <a:rPr lang="ru-RU" sz="1500" b="1" dirty="0"/>
              <a:t>+ </a:t>
            </a:r>
            <a:r>
              <a:rPr lang="ru-RU" sz="1500" b="1" dirty="0" smtClean="0"/>
              <a:t>10.4.2 </a:t>
            </a:r>
            <a:r>
              <a:rPr lang="ru-RU" sz="1500" b="1" dirty="0"/>
              <a:t>+ </a:t>
            </a:r>
            <a:r>
              <a:rPr lang="ru-RU" sz="1500" b="1" dirty="0" smtClean="0"/>
              <a:t>10.4.3 </a:t>
            </a:r>
            <a:r>
              <a:rPr lang="ru-RU" sz="1500" b="1" dirty="0"/>
              <a:t>+ </a:t>
            </a:r>
            <a:r>
              <a:rPr lang="ru-RU" sz="1500" b="1" dirty="0" smtClean="0"/>
              <a:t>10.4.4 </a:t>
            </a:r>
            <a:r>
              <a:rPr lang="ru-RU" sz="1500" b="1" dirty="0"/>
              <a:t>+ </a:t>
            </a:r>
            <a:r>
              <a:rPr lang="ru-RU" sz="1500" b="1" dirty="0" smtClean="0"/>
              <a:t>10.4.5 </a:t>
            </a:r>
            <a:endParaRPr lang="ru-RU" sz="1500" b="1" u="sng" dirty="0" smtClean="0"/>
          </a:p>
          <a:p>
            <a:pPr marL="0" indent="0">
              <a:buNone/>
            </a:pPr>
            <a:endParaRPr lang="ru-RU" sz="1500" b="1" u="sng" dirty="0" smtClean="0"/>
          </a:p>
          <a:p>
            <a:pPr marL="0" indent="0">
              <a:buNone/>
            </a:pPr>
            <a:r>
              <a:rPr lang="ru-RU" sz="1500" b="1" u="sng" dirty="0" smtClean="0"/>
              <a:t>ЦЕРЕБРОВАСКУЛЯРНЫЕ БОЛЕЗНИ</a:t>
            </a:r>
            <a:r>
              <a:rPr lang="ru-RU" sz="1500" b="1" u="sng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1500" b="1" dirty="0" smtClean="0"/>
              <a:t>Таблица 2000: СТРОКА 10.7 по графам 4-7, 13-16, 22-27 должна быть равна сумме строк: 10.7.1 + 10.7.2 + 10.7.3 + 10.7.4 + 10.7.5 + 10.7.6</a:t>
            </a:r>
          </a:p>
          <a:p>
            <a:r>
              <a:rPr lang="ru-RU" sz="1500" b="1" dirty="0" smtClean="0"/>
              <a:t>Таблица 2000: СТРОКА 10.7 по графам 8-12, 17-21, 22-27 </a:t>
            </a:r>
            <a:r>
              <a:rPr lang="en-US" sz="1500" b="1" dirty="0" smtClean="0"/>
              <a:t>(</a:t>
            </a:r>
            <a:r>
              <a:rPr lang="ru-RU" sz="1500" b="1" dirty="0" smtClean="0"/>
              <a:t>умершие) может быть больше суммы строк: 10.7.1 + 10.7.2 + 10.7.3 + 10.7.4 + 10.7.5 + 10.7.6</a:t>
            </a:r>
          </a:p>
          <a:p>
            <a:pPr marL="0" indent="0">
              <a:buNone/>
            </a:pPr>
            <a:endParaRPr lang="ru-RU" sz="1400" b="1" u="sng" dirty="0" smtClean="0"/>
          </a:p>
          <a:p>
            <a:pPr marL="0" indent="0">
              <a:buNone/>
            </a:pPr>
            <a:r>
              <a:rPr lang="ru-RU" sz="1400" b="1" u="sng" dirty="0" smtClean="0"/>
              <a:t>ФАКТОРЫ, ВЛИЯЮЩИЕ НА С ОСТОЯНИЕ ЗДОРОВЬЯ И ОБРАЩЕНИЯ В УЧРЕЖДЕНИЯ ЗДРАВООХРАНЕНИЯ</a:t>
            </a:r>
          </a:p>
          <a:p>
            <a:r>
              <a:rPr lang="ru-RU" sz="1400" b="1" dirty="0" smtClean="0"/>
              <a:t>Таблица 2000: СТРОКА 21.0 (</a:t>
            </a:r>
            <a:r>
              <a:rPr lang="en-US" sz="1400" b="1" dirty="0" smtClean="0"/>
              <a:t>Z 00-Z 99) </a:t>
            </a:r>
            <a:r>
              <a:rPr lang="ru-RU" sz="1400" b="1" dirty="0" smtClean="0"/>
              <a:t>– графы 5, 6 не заполняются – «доставлены по экстренным показаниям, по скорой помощи»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0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Некоторые условия </a:t>
            </a:r>
            <a:r>
              <a:rPr lang="ru-RU" b="1" dirty="0" smtClean="0"/>
              <a:t>контроля Таблица </a:t>
            </a:r>
            <a:r>
              <a:rPr lang="ru-RU" b="1" dirty="0"/>
              <a:t>2000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789041"/>
            <a:ext cx="6984776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Строка 3.2 входит в состав строки 3.1.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Строка 3.0 больше или равна сумме строк 3.1 и 3.3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14,2000,30,04:33&gt;=14,2000,31+33,04:33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916832"/>
            <a:ext cx="6480720" cy="224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16209"/>
            <a:ext cx="7488831" cy="8748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791011"/>
            <a:ext cx="7488831" cy="87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44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128792" cy="5040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Изменения в таблице 2000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099" y="967137"/>
            <a:ext cx="8676456" cy="18353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99" y="2780928"/>
            <a:ext cx="9143999" cy="368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56140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2202</TotalTime>
  <Words>1425</Words>
  <Application>Microsoft Office PowerPoint</Application>
  <PresentationFormat>Экран (4:3)</PresentationFormat>
  <Paragraphs>184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Times New Roman</vt:lpstr>
      <vt:lpstr>Trebuchet MS</vt:lpstr>
      <vt:lpstr>Wingdings 3</vt:lpstr>
      <vt:lpstr>Аспект</vt:lpstr>
      <vt:lpstr>  </vt:lpstr>
      <vt:lpstr>ОСЛОЖНЕНИЯ, КОТОРЫЕ НЕ МОГУТ БЫТЬ ПЕРВОНАЧАЛЬНОЙ ПРИЧИНОЙ ЛЕТАЛЬНОГО ИСХОДА В СТАЦИОНАРЕ</vt:lpstr>
      <vt:lpstr>Старость </vt:lpstr>
      <vt:lpstr> Предоставляются подтверждения на следующие случаи смерти: </vt:lpstr>
      <vt:lpstr>Не могут быть причиной болезни детей в возрасте до 1 года Таблица 2000 – ДЕТИ до года </vt:lpstr>
      <vt:lpstr>КЛАСС XVIIIСИМПТОМЫ, ПРИЗНАКИ И ОТКЛОНЕНИЯ ОТ НОРМЫ, ВЫЯВЛЕННЫЕ ПРИ КЛИНИЧЕСКИХ И ЛАБОРАТОРНЫХ ИССЛЕДОВАНИЯХ, НЕ КЛАССИФИЦИРОВАННЫЕ В ДРУГИХ РУБРИКАХ </vt:lpstr>
      <vt:lpstr>Некоторые условия контроля  Таблица 2000 </vt:lpstr>
      <vt:lpstr>Некоторые условия контроля Таблица 2000 </vt:lpstr>
      <vt:lpstr>Изменения в таблице 2000 </vt:lpstr>
      <vt:lpstr>Изменения в таблице 2000 </vt:lpstr>
      <vt:lpstr>Изменения в таблице 2000 </vt:lpstr>
      <vt:lpstr>Госпитализированные от инфарктов и инсультов в первые сутки от начала заболевания</vt:lpstr>
      <vt:lpstr>Форма 14 Таблица 3000 2.СОСТАВ НОВОРОЖДЕННЫХ С ЗАБОЛЕВАНИЯМИ, ПОСТУПИВШИХ В ВОЗРАСТЕ 0-6 ДНЕЙ ЖИЗНИ, И ИСХОДЫ ИХ ЛЕЧЕНИЯ </vt:lpstr>
      <vt:lpstr>Форма 14 Таблица 3000 2.«Состав новорожденных с заболеваниями, поступивших в возрасте 0-6 дней жизни, и исходы их лечения» </vt:lpstr>
      <vt:lpstr>Презентация PowerPoint</vt:lpstr>
      <vt:lpstr>Таблица 4000 Хирургическая работа организации</vt:lpstr>
      <vt:lpstr>Изменения т.4000</vt:lpstr>
      <vt:lpstr>Изменения т.4000</vt:lpstr>
      <vt:lpstr>Изменения т.4000</vt:lpstr>
      <vt:lpstr>Изменения т.4000</vt:lpstr>
      <vt:lpstr>14 форма   Межформенный контроль </vt:lpstr>
      <vt:lpstr>Межформенный контроль  </vt:lpstr>
      <vt:lpstr>Межформенный контроль (продолжение):  </vt:lpstr>
      <vt:lpstr>Межформенный контроль    </vt:lpstr>
      <vt:lpstr> </vt:lpstr>
      <vt:lpstr>Межформенный контроль</vt:lpstr>
      <vt:lpstr>Межформенный контроль   </vt:lpstr>
      <vt:lpstr>Приложения</vt:lpstr>
      <vt:lpstr>Заполнение формы отраслевого статистического наблюдения № 14 дс «Сведения о деятельности дневных стационаров медицинских организаций» за 2017 год </vt:lpstr>
      <vt:lpstr>Таблица 2000</vt:lpstr>
      <vt:lpstr>Таблица 2000. Использование коек дневного стационара медицинской организации по профилям</vt:lpstr>
      <vt:lpstr>Межтабличный контроль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Абрамова Ольга Николаевна</dc:creator>
  <cp:lastModifiedBy>abramovaon</cp:lastModifiedBy>
  <cp:revision>189</cp:revision>
  <dcterms:created xsi:type="dcterms:W3CDTF">2016-12-12T12:41:38Z</dcterms:created>
  <dcterms:modified xsi:type="dcterms:W3CDTF">2018-12-18T06:39:20Z</dcterms:modified>
</cp:coreProperties>
</file>