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2" r:id="rId5"/>
    <p:sldId id="277" r:id="rId6"/>
    <p:sldId id="278" r:id="rId7"/>
    <p:sldId id="279" r:id="rId8"/>
    <p:sldId id="280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6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4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2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26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0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1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88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9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FA9D7-9CD8-41BC-B0CB-510313C07A99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9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iacugr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nv@dzhmao.r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http://hantimansiysk.monavista.ru/images/sizednews/hantimansiysk1436789365bi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30" y="5746375"/>
            <a:ext cx="1074018" cy="1011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1849" y="485588"/>
            <a:ext cx="461234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n w="0"/>
                <a:solidFill>
                  <a:srgbClr val="203B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Мониторинги и сроки предоставления</a:t>
            </a:r>
            <a:endParaRPr lang="ru-RU" sz="2800" dirty="0">
              <a:ln w="0"/>
              <a:solidFill>
                <a:srgbClr val="203B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58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709" y="1915301"/>
            <a:ext cx="3333294" cy="2159781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Контроль предоставления отчетов в МИАЦ можно осуществить с помощью сайта МИАЦ по следующему пути. Открыть сайт по адресу </a:t>
            </a:r>
            <a:r>
              <a:rPr lang="en-US" sz="1800" dirty="0">
                <a:hlinkClick r:id="rId2"/>
              </a:rPr>
              <a:t>http</a:t>
            </a:r>
            <a:r>
              <a:rPr lang="ru-RU" sz="1800" dirty="0">
                <a:hlinkClick r:id="rId2"/>
              </a:rPr>
              <a:t>://</a:t>
            </a:r>
            <a:r>
              <a:rPr lang="en-US" sz="1800" dirty="0">
                <a:hlinkClick r:id="rId2"/>
              </a:rPr>
              <a:t>www</a:t>
            </a:r>
            <a:r>
              <a:rPr lang="ru-RU" sz="1800" dirty="0">
                <a:hlinkClick r:id="rId2"/>
              </a:rPr>
              <a:t>.</a:t>
            </a:r>
            <a:r>
              <a:rPr lang="en-US" sz="1800" dirty="0" err="1">
                <a:hlinkClick r:id="rId2"/>
              </a:rPr>
              <a:t>miacugra</a:t>
            </a:r>
            <a:r>
              <a:rPr lang="ru-RU" sz="1800" dirty="0">
                <a:hlinkClick r:id="rId2"/>
              </a:rPr>
              <a:t>.</a:t>
            </a:r>
            <a:r>
              <a:rPr lang="en-US" sz="1800" dirty="0" err="1">
                <a:hlinkClick r:id="rId2"/>
              </a:rPr>
              <a:t>ru</a:t>
            </a:r>
            <a:r>
              <a:rPr lang="ru-RU" sz="1800" dirty="0">
                <a:hlinkClick r:id="rId2"/>
              </a:rPr>
              <a:t>/</a:t>
            </a:r>
            <a:r>
              <a:rPr lang="ru-RU" sz="1800" dirty="0"/>
              <a:t> → Медицинским работникам → </a:t>
            </a:r>
            <a:r>
              <a:rPr lang="ru-RU" sz="1800" dirty="0" smtClean="0"/>
              <a:t>Мониторинг</a:t>
            </a: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14196" t="4784" r="926" b="1083"/>
          <a:stretch/>
        </p:blipFill>
        <p:spPr>
          <a:xfrm>
            <a:off x="4696688" y="1642458"/>
            <a:ext cx="3599413" cy="4865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Управляющая кнопка: настраиваемая 21">
            <a:hlinkClick r:id="rId4" action="ppaction://hlinksldjump" highlightClick="1"/>
          </p:cNvPr>
          <p:cNvSpPr/>
          <p:nvPr/>
        </p:nvSpPr>
        <p:spPr>
          <a:xfrm>
            <a:off x="6641870" y="5494713"/>
            <a:ext cx="768926" cy="274320"/>
          </a:xfrm>
          <a:prstGeom prst="actionButtonBlank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620338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Электронный адрес</a:t>
            </a:r>
          </a:p>
        </p:txBody>
      </p:sp>
      <p:pic>
        <p:nvPicPr>
          <p:cNvPr id="24" name="Рисунок 23" descr="http://hantimansiysk.monavista.ru/images/sizednews/hantimansiysk1436789365big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661" y="269828"/>
            <a:ext cx="834173" cy="785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55965" y="3343775"/>
            <a:ext cx="29842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 этих планах содержится информация о сроках предоставления отчетов, формах и ответственных лицах.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5965" y="2143446"/>
            <a:ext cx="3399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http://www.miacugra.ru/ → Медицинским работникам → </a:t>
            </a:r>
            <a:r>
              <a:rPr lang="ru-RU" dirty="0" smtClean="0"/>
              <a:t>Мониторинг </a:t>
            </a:r>
            <a:r>
              <a:rPr lang="ru-RU" dirty="0"/>
              <a:t>→ Мониторинги медицинских </a:t>
            </a:r>
            <a:r>
              <a:rPr lang="ru-RU" dirty="0" smtClean="0"/>
              <a:t>организаций.</a:t>
            </a:r>
            <a:endParaRPr lang="ru-RU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20338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Мониторинги медицинских организаций</a:t>
            </a:r>
          </a:p>
        </p:txBody>
      </p:sp>
      <p:pic>
        <p:nvPicPr>
          <p:cNvPr id="23" name="Рисунок 22" descr="http://hantimansiysk.monavista.ru/images/sizednews/hantimansiysk1436789365bi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661" y="269828"/>
            <a:ext cx="834173" cy="785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4334" t="24924" r="2249" b="1107"/>
          <a:stretch/>
        </p:blipFill>
        <p:spPr>
          <a:xfrm>
            <a:off x="5203767" y="1667928"/>
            <a:ext cx="3142211" cy="4757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Управляющая кнопка: настраиваемая 20">
            <a:hlinkClick r:id="rId4" action="ppaction://hlinksldjump" highlightClick="1"/>
          </p:cNvPr>
          <p:cNvSpPr/>
          <p:nvPr/>
        </p:nvSpPr>
        <p:spPr>
          <a:xfrm>
            <a:off x="5187140" y="1667928"/>
            <a:ext cx="3158837" cy="709512"/>
          </a:xfrm>
          <a:prstGeom prst="actionButtonBlank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620338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Мониторинги медицинских организаций</a:t>
            </a:r>
          </a:p>
        </p:txBody>
      </p:sp>
      <p:pic>
        <p:nvPicPr>
          <p:cNvPr id="24" name="Рисунок 23" descr="http://hantimansiysk.monavista.ru/images/sizednews/hantimansiysk1436789365bi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661" y="269828"/>
            <a:ext cx="834173" cy="78590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96636"/>
              </p:ext>
            </p:extLst>
          </p:nvPr>
        </p:nvGraphicFramePr>
        <p:xfrm>
          <a:off x="497206" y="2244437"/>
          <a:ext cx="8132964" cy="3304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125">
                  <a:extLst>
                    <a:ext uri="{9D8B030D-6E8A-4147-A177-3AD203B41FA5}">
                      <a16:colId xmlns:a16="http://schemas.microsoft.com/office/drawing/2014/main" xmlns="" val="4005814833"/>
                    </a:ext>
                  </a:extLst>
                </a:gridCol>
                <a:gridCol w="1407669">
                  <a:extLst>
                    <a:ext uri="{9D8B030D-6E8A-4147-A177-3AD203B41FA5}">
                      <a16:colId xmlns:a16="http://schemas.microsoft.com/office/drawing/2014/main" xmlns="" val="379899024"/>
                    </a:ext>
                  </a:extLst>
                </a:gridCol>
                <a:gridCol w="580585">
                  <a:extLst>
                    <a:ext uri="{9D8B030D-6E8A-4147-A177-3AD203B41FA5}">
                      <a16:colId xmlns:a16="http://schemas.microsoft.com/office/drawing/2014/main" xmlns="" val="111177430"/>
                    </a:ext>
                  </a:extLst>
                </a:gridCol>
                <a:gridCol w="581837">
                  <a:extLst>
                    <a:ext uri="{9D8B030D-6E8A-4147-A177-3AD203B41FA5}">
                      <a16:colId xmlns:a16="http://schemas.microsoft.com/office/drawing/2014/main" xmlns="" val="3109385556"/>
                    </a:ext>
                  </a:extLst>
                </a:gridCol>
                <a:gridCol w="641897">
                  <a:extLst>
                    <a:ext uri="{9D8B030D-6E8A-4147-A177-3AD203B41FA5}">
                      <a16:colId xmlns:a16="http://schemas.microsoft.com/office/drawing/2014/main" xmlns="" val="1558054434"/>
                    </a:ext>
                  </a:extLst>
                </a:gridCol>
                <a:gridCol w="750757">
                  <a:extLst>
                    <a:ext uri="{9D8B030D-6E8A-4147-A177-3AD203B41FA5}">
                      <a16:colId xmlns:a16="http://schemas.microsoft.com/office/drawing/2014/main" xmlns="" val="2828929083"/>
                    </a:ext>
                  </a:extLst>
                </a:gridCol>
                <a:gridCol w="792048">
                  <a:extLst>
                    <a:ext uri="{9D8B030D-6E8A-4147-A177-3AD203B41FA5}">
                      <a16:colId xmlns:a16="http://schemas.microsoft.com/office/drawing/2014/main" xmlns="" val="332711249"/>
                    </a:ext>
                  </a:extLst>
                </a:gridCol>
                <a:gridCol w="822079">
                  <a:extLst>
                    <a:ext uri="{9D8B030D-6E8A-4147-A177-3AD203B41FA5}">
                      <a16:colId xmlns:a16="http://schemas.microsoft.com/office/drawing/2014/main" xmlns="" val="2073310535"/>
                    </a:ext>
                  </a:extLst>
                </a:gridCol>
                <a:gridCol w="401655">
                  <a:extLst>
                    <a:ext uri="{9D8B030D-6E8A-4147-A177-3AD203B41FA5}">
                      <a16:colId xmlns:a16="http://schemas.microsoft.com/office/drawing/2014/main" xmlns="" val="181005544"/>
                    </a:ext>
                  </a:extLst>
                </a:gridCol>
                <a:gridCol w="348356">
                  <a:extLst>
                    <a:ext uri="{9D8B030D-6E8A-4147-A177-3AD203B41FA5}">
                      <a16:colId xmlns:a16="http://schemas.microsoft.com/office/drawing/2014/main" xmlns="" val="2005483816"/>
                    </a:ext>
                  </a:extLst>
                </a:gridCol>
                <a:gridCol w="689956">
                  <a:extLst>
                    <a:ext uri="{9D8B030D-6E8A-4147-A177-3AD203B41FA5}">
                      <a16:colId xmlns:a16="http://schemas.microsoft.com/office/drawing/2014/main" xmlns="" val="811250302"/>
                    </a:ext>
                  </a:extLst>
                </a:gridCol>
              </a:tblGrid>
              <a:tr h="54133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План предоставления отчетностей 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Отдела  оперативной отчетности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БУ ХМАО-Югры «Медицинский информационно-аналитический центр»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2017 год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>
                    <a:solidFill>
                      <a:srgbClr val="2F71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b">
                    <a:solidFill>
                      <a:srgbClr val="2F7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1557021"/>
                  </a:ext>
                </a:extLst>
              </a:tr>
              <a:tr h="77826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extLst>
                  <a:ext uri="{0D108BD9-81ED-4DB2-BD59-A6C34878D82A}">
                    <a16:rowId xmlns:a16="http://schemas.microsoft.com/office/drawing/2014/main" xmlns="" val="2453328752"/>
                  </a:ext>
                </a:extLst>
              </a:tr>
              <a:tr h="1687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Полное наименование документа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>
                    <a:solidFill>
                      <a:srgbClr val="2F71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НПА, регламентирующие отчёт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Сроки предоставления информации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Кому предоставляется 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Форма предоставления отчетности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Ответственный в МИАЦ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Дублёр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Кол-во МО 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Приказ по МИАЦ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extLst>
                  <a:ext uri="{0D108BD9-81ED-4DB2-BD59-A6C34878D82A}">
                    <a16:rowId xmlns:a16="http://schemas.microsoft.com/office/drawing/2014/main" xmlns="" val="2422317506"/>
                  </a:ext>
                </a:extLst>
              </a:tr>
              <a:tr h="85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В МИАЦ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Свод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5818434"/>
                  </a:ext>
                </a:extLst>
              </a:tr>
              <a:tr h="18122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«Хранилище первичных данных административно-хозяйственной деятельности учреждений здравоохранения Ханты-Мансийского автономного округа-Югры»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приказ Департамента здравоохранения ХМАО-Югры от 28.12.2013г. № 736 «О создании регионального сегмента федерального регистра «Хранилище первичных данных административно-хозяйственной деятельности учреждений здравоохранения Российской Федерации»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Ежемесячно   до 20 числа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Ежемесячно   до 20 числа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здравоохранения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Документы отправляем на эл. адрес snv@dzhmao.ru http://ahd.rosminzdrav.ru/BGU_web/ru_RU/contentForm.html?sysver=8.2.19.68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январь 2014 года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Приказ №65-пр от 16.04.2014 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extLst>
                  <a:ext uri="{0D108BD9-81ED-4DB2-BD59-A6C34878D82A}">
                    <a16:rowId xmlns:a16="http://schemas.microsoft.com/office/drawing/2014/main" xmlns="" val="1946051572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80" marR="3780" marT="3780" marB="0"/>
                </a:tc>
                <a:extLst>
                  <a:ext uri="{0D108BD9-81ED-4DB2-BD59-A6C34878D82A}">
                    <a16:rowId xmlns:a16="http://schemas.microsoft.com/office/drawing/2014/main" xmlns="" val="1317234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6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991879"/>
            <a:ext cx="7886700" cy="435133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БУ ХМАО-Югры «Советская </a:t>
            </a:r>
            <a:r>
              <a:rPr lang="ru-RU" sz="1800" dirty="0"/>
              <a:t>районная </a:t>
            </a:r>
            <a:r>
              <a:rPr lang="ru-RU" sz="1800" dirty="0" smtClean="0"/>
              <a:t>больница»</a:t>
            </a:r>
            <a:endParaRPr lang="ru-RU" sz="1800" dirty="0"/>
          </a:p>
          <a:p>
            <a:r>
              <a:rPr lang="ru-RU" sz="1800" dirty="0"/>
              <a:t>БУ </a:t>
            </a:r>
            <a:r>
              <a:rPr lang="ru-RU" sz="1800" dirty="0" smtClean="0"/>
              <a:t>ХМАО-Югры «Октябрьская </a:t>
            </a:r>
            <a:r>
              <a:rPr lang="ru-RU" sz="1800" dirty="0"/>
              <a:t>районная </a:t>
            </a:r>
            <a:r>
              <a:rPr lang="ru-RU" sz="1800" dirty="0" smtClean="0"/>
              <a:t>больница»</a:t>
            </a:r>
            <a:endParaRPr lang="ru-RU" sz="1800" dirty="0"/>
          </a:p>
          <a:p>
            <a:r>
              <a:rPr lang="ru-RU" sz="1800" dirty="0"/>
              <a:t>БУ </a:t>
            </a:r>
            <a:r>
              <a:rPr lang="ru-RU" sz="1800" dirty="0" smtClean="0"/>
              <a:t>ХМАО-Югры «Ханты-Мансийская </a:t>
            </a:r>
            <a:r>
              <a:rPr lang="ru-RU" sz="1800" dirty="0"/>
              <a:t>стоматологическая </a:t>
            </a:r>
            <a:r>
              <a:rPr lang="ru-RU" sz="1800" dirty="0" smtClean="0"/>
              <a:t>поликлиника»</a:t>
            </a:r>
          </a:p>
          <a:p>
            <a:r>
              <a:rPr lang="ru-RU" sz="1800" dirty="0" smtClean="0"/>
              <a:t>БУ ХМАО-Югры «Ханты-Мансийская районная больница»</a:t>
            </a:r>
          </a:p>
          <a:p>
            <a:r>
              <a:rPr lang="ru-RU" sz="1800" dirty="0" smtClean="0"/>
              <a:t>БУ </a:t>
            </a:r>
            <a:r>
              <a:rPr lang="ru-RU" sz="1800" dirty="0"/>
              <a:t>ХМАО-Югры «Няганская городская поликлиника</a:t>
            </a:r>
            <a:r>
              <a:rPr lang="ru-RU" sz="1800" dirty="0" smtClean="0"/>
              <a:t>»</a:t>
            </a:r>
          </a:p>
          <a:p>
            <a:r>
              <a:rPr lang="ru-RU" sz="1800" dirty="0"/>
              <a:t>БУ ХМАО-Югры «Нефтеюганская окружная клиническая больница имени В.И. </a:t>
            </a:r>
            <a:r>
              <a:rPr lang="ru-RU" sz="1800" dirty="0" err="1"/>
              <a:t>Яцкив</a:t>
            </a:r>
            <a:r>
              <a:rPr lang="ru-RU" sz="1800" dirty="0" smtClean="0"/>
              <a:t>»</a:t>
            </a:r>
          </a:p>
          <a:p>
            <a:r>
              <a:rPr lang="ru-RU" sz="1800" dirty="0"/>
              <a:t>БУ </a:t>
            </a:r>
            <a:r>
              <a:rPr lang="ru-RU" sz="1800" dirty="0" smtClean="0"/>
              <a:t>ХМАО-Югры «Когалымская </a:t>
            </a:r>
            <a:r>
              <a:rPr lang="ru-RU" sz="1800" dirty="0"/>
              <a:t>городская больница</a:t>
            </a:r>
            <a:r>
              <a:rPr lang="ru-RU" sz="1800" dirty="0" smtClean="0"/>
              <a:t>»</a:t>
            </a:r>
          </a:p>
          <a:p>
            <a:r>
              <a:rPr lang="ru-RU" sz="1800" dirty="0"/>
              <a:t>БУ </a:t>
            </a:r>
            <a:r>
              <a:rPr lang="ru-RU" sz="1800" dirty="0" smtClean="0"/>
              <a:t>ХМАО-Югры «</a:t>
            </a:r>
            <a:r>
              <a:rPr lang="ru-RU" sz="1800" dirty="0" err="1" smtClean="0"/>
              <a:t>Урайская</a:t>
            </a:r>
            <a:r>
              <a:rPr lang="ru-RU" sz="1800" dirty="0" smtClean="0"/>
              <a:t> </a:t>
            </a:r>
            <a:r>
              <a:rPr lang="ru-RU" sz="1800" dirty="0"/>
              <a:t>городская больница»</a:t>
            </a:r>
            <a:endParaRPr lang="ru-RU" sz="1800" dirty="0" smtClean="0"/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8650" y="152000"/>
            <a:ext cx="8094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Организации</a:t>
            </a:r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, систематически нарушающие сроки предоставления отчетности</a:t>
            </a:r>
            <a:b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3140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28649" y="4844837"/>
            <a:ext cx="788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Журнал содержит еженедельную информацию о предоставлении отчетов, распределенную по годам, начиная с 2014 года.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0338" y="2003386"/>
            <a:ext cx="7886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http://www.miacugra.ru/ → Медицинским работникам → </a:t>
            </a:r>
            <a:r>
              <a:rPr lang="ru-RU" dirty="0" smtClean="0"/>
              <a:t>Мониторинг </a:t>
            </a:r>
            <a:r>
              <a:rPr lang="ru-RU" dirty="0"/>
              <a:t>→ Журнал ошибок мониторингов медицинских организаций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20338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Журнал </a:t>
            </a:r>
            <a:r>
              <a:rPr lang="ru-RU" sz="2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ошибок мониторингов медицинских организаций</a:t>
            </a:r>
          </a:p>
        </p:txBody>
      </p:sp>
      <p:pic>
        <p:nvPicPr>
          <p:cNvPr id="23" name="Рисунок 22" descr="http://hantimansiysk.monavista.ru/images/sizednews/hantimansiysk1436789365bi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661" y="269828"/>
            <a:ext cx="834173" cy="785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836" y="2806840"/>
            <a:ext cx="7751702" cy="1778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65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620338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Форма </a:t>
            </a:r>
            <a:r>
              <a:rPr lang="ru-RU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о предоставлении отчетов медицинскими учреждениями</a:t>
            </a:r>
          </a:p>
        </p:txBody>
      </p:sp>
      <p:pic>
        <p:nvPicPr>
          <p:cNvPr id="24" name="Рисунок 23" descr="http://hantimansiysk.monavista.ru/images/sizednews/hantimansiysk1436789365bi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661" y="269828"/>
            <a:ext cx="834173" cy="78590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1163782" y="1897525"/>
          <a:ext cx="6799811" cy="409517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084022">
                  <a:extLst>
                    <a:ext uri="{9D8B030D-6E8A-4147-A177-3AD203B41FA5}">
                      <a16:colId xmlns:a16="http://schemas.microsoft.com/office/drawing/2014/main" xmlns="" val="1671749359"/>
                    </a:ext>
                  </a:extLst>
                </a:gridCol>
                <a:gridCol w="2615405">
                  <a:extLst>
                    <a:ext uri="{9D8B030D-6E8A-4147-A177-3AD203B41FA5}">
                      <a16:colId xmlns:a16="http://schemas.microsoft.com/office/drawing/2014/main" xmlns="" val="2492227764"/>
                    </a:ext>
                  </a:extLst>
                </a:gridCol>
                <a:gridCol w="1100384">
                  <a:extLst>
                    <a:ext uri="{9D8B030D-6E8A-4147-A177-3AD203B41FA5}">
                      <a16:colId xmlns:a16="http://schemas.microsoft.com/office/drawing/2014/main" xmlns="" val="237778480"/>
                    </a:ext>
                  </a:extLst>
                </a:gridCol>
              </a:tblGrid>
              <a:tr h="1277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мониторинга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Мониторинг реализации мероприятий по снижению смертности населения Ханты-Мансийского автономного округа-Югры от ишемической болезни сердца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…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/>
                </a:tc>
                <a:extLst>
                  <a:ext uri="{0D108BD9-81ED-4DB2-BD59-A6C34878D82A}">
                    <a16:rowId xmlns:a16="http://schemas.microsoft.com/office/drawing/2014/main" xmlns="" val="2601277525"/>
                  </a:ext>
                </a:extLst>
              </a:tr>
              <a:tr h="1404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Основание для исполнения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5" marR="5467" marT="5467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Приказ Департамента здравоохранения ХМАО-Югры от 05.08.2015 года №812 "О внесении изменений в приказ Департамента здравоохранения Ханты-Мансийского автономного округа-Югры от 01.07.2015 г. №646 "Об организации мониторинга мероприятий по снижению смертности населения Ханты-Мансийского автономного округа-Югры"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5" marR="5467" marT="5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…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5" marR="5467" marT="5467" marB="0" anchor="ctr"/>
                </a:tc>
                <a:extLst>
                  <a:ext uri="{0D108BD9-81ED-4DB2-BD59-A6C34878D82A}">
                    <a16:rowId xmlns:a16="http://schemas.microsoft.com/office/drawing/2014/main" xmlns="" val="3830075394"/>
                  </a:ext>
                </a:extLst>
              </a:tr>
              <a:tr h="61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Срок предоставления информации из МО в МИАЦ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Ежемесячно </a:t>
                      </a:r>
                      <a:r>
                        <a:rPr lang="ru-RU" sz="900" u="none" strike="noStrike" dirty="0">
                          <a:effectLst/>
                        </a:rPr>
                        <a:t>с 10 до 15 числа месяца, следующего за отчетным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…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/>
                </a:tc>
                <a:extLst>
                  <a:ext uri="{0D108BD9-81ED-4DB2-BD59-A6C34878D82A}">
                    <a16:rowId xmlns:a16="http://schemas.microsoft.com/office/drawing/2014/main" xmlns="" val="3998057046"/>
                  </a:ext>
                </a:extLst>
              </a:tr>
              <a:tr h="493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Ответственный за мониторинг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solidFill>
                      <a:srgbClr val="2F71A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6253937"/>
                  </a:ext>
                </a:extLst>
              </a:tr>
              <a:tr h="131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учреждения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/>
                </a:tc>
                <a:extLst>
                  <a:ext uri="{0D108BD9-81ED-4DB2-BD59-A6C34878D82A}">
                    <a16:rowId xmlns:a16="http://schemas.microsoft.com/office/drawing/2014/main" xmlns="" val="2545027258"/>
                  </a:ext>
                </a:extLst>
              </a:tr>
              <a:tr h="145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БУ ХМАО-Югры «Когалымская городская больница»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7" marR="5467" marT="5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u="none" strike="noStrike" dirty="0" smtClean="0">
                        <a:effectLst/>
                      </a:endParaRPr>
                    </a:p>
                  </a:txBody>
                  <a:tcPr marL="5467" marR="5467" marT="5467" marB="0" anchor="ctr"/>
                </a:tc>
                <a:extLst>
                  <a:ext uri="{0D108BD9-81ED-4DB2-BD59-A6C34878D82A}">
                    <a16:rowId xmlns:a16="http://schemas.microsoft.com/office/drawing/2014/main" xmlns="" val="108841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70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620338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Форма </a:t>
            </a:r>
            <a:r>
              <a:rPr lang="ru-RU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о предоставлении отчетов медицинскими учреждениями</a:t>
            </a:r>
          </a:p>
        </p:txBody>
      </p:sp>
      <p:pic>
        <p:nvPicPr>
          <p:cNvPr id="24" name="Рисунок 23" descr="http://hantimansiysk.monavista.ru/images/sizednews/hantimansiysk1436789365bi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661" y="269828"/>
            <a:ext cx="834173" cy="78590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3599599" y="3342160"/>
          <a:ext cx="4915750" cy="1136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696">
                  <a:extLst>
                    <a:ext uri="{9D8B030D-6E8A-4147-A177-3AD203B41FA5}">
                      <a16:colId xmlns:a16="http://schemas.microsoft.com/office/drawing/2014/main" xmlns="" val="1442130669"/>
                    </a:ext>
                  </a:extLst>
                </a:gridCol>
                <a:gridCol w="1290018">
                  <a:extLst>
                    <a:ext uri="{9D8B030D-6E8A-4147-A177-3AD203B41FA5}">
                      <a16:colId xmlns:a16="http://schemas.microsoft.com/office/drawing/2014/main" xmlns="" val="3971129787"/>
                    </a:ext>
                  </a:extLst>
                </a:gridCol>
                <a:gridCol w="1290018">
                  <a:extLst>
                    <a:ext uri="{9D8B030D-6E8A-4147-A177-3AD203B41FA5}">
                      <a16:colId xmlns:a16="http://schemas.microsoft.com/office/drawing/2014/main" xmlns="" val="2716379815"/>
                    </a:ext>
                  </a:extLst>
                </a:gridCol>
                <a:gridCol w="1290018">
                  <a:extLst>
                    <a:ext uri="{9D8B030D-6E8A-4147-A177-3AD203B41FA5}">
                      <a16:colId xmlns:a16="http://schemas.microsoft.com/office/drawing/2014/main" xmlns="" val="3263808670"/>
                    </a:ext>
                  </a:extLst>
                </a:gridCol>
              </a:tblGrid>
              <a:tr h="227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Расшифровка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>
                    <a:solidFill>
                      <a:srgbClr val="2F71A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>
                    <a:solidFill>
                      <a:srgbClr val="2F7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8196869"/>
                  </a:ext>
                </a:extLst>
              </a:tr>
              <a:tr h="227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>
                    <a:solidFill>
                      <a:srgbClr val="2F71A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не предоставили отчет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/>
                </a:tc>
                <a:extLst>
                  <a:ext uri="{0D108BD9-81ED-4DB2-BD59-A6C34878D82A}">
                    <a16:rowId xmlns:a16="http://schemas.microsoft.com/office/drawing/2014/main" xmlns="" val="411980634"/>
                  </a:ext>
                </a:extLst>
              </a:tr>
              <a:tr h="227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>
                    <a:solidFill>
                      <a:srgbClr val="2F71A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предоставили с ошибками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/>
                </a:tc>
                <a:extLst>
                  <a:ext uri="{0D108BD9-81ED-4DB2-BD59-A6C34878D82A}">
                    <a16:rowId xmlns:a16="http://schemas.microsoft.com/office/drawing/2014/main" xmlns="" val="902569560"/>
                  </a:ext>
                </a:extLst>
              </a:tr>
              <a:tr h="227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>
                    <a:solidFill>
                      <a:srgbClr val="2F71A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не участвуют в мониторинге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/>
                </a:tc>
                <a:extLst>
                  <a:ext uri="{0D108BD9-81ED-4DB2-BD59-A6C34878D82A}">
                    <a16:rowId xmlns:a16="http://schemas.microsoft.com/office/drawing/2014/main" xmlns="" val="3751993321"/>
                  </a:ext>
                </a:extLst>
              </a:tr>
              <a:tr h="227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>
                    <a:solidFill>
                      <a:srgbClr val="2F71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предоставили с нарушением сроков сдачи отчета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0" marR="7330" marT="733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690853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1515643" y="2865982"/>
          <a:ext cx="1657349" cy="2088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0391">
                  <a:extLst>
                    <a:ext uri="{9D8B030D-6E8A-4147-A177-3AD203B41FA5}">
                      <a16:colId xmlns:a16="http://schemas.microsoft.com/office/drawing/2014/main" xmlns="" val="2603325898"/>
                    </a:ext>
                  </a:extLst>
                </a:gridCol>
                <a:gridCol w="261687">
                  <a:extLst>
                    <a:ext uri="{9D8B030D-6E8A-4147-A177-3AD203B41FA5}">
                      <a16:colId xmlns:a16="http://schemas.microsoft.com/office/drawing/2014/main" xmlns="" val="2520727858"/>
                    </a:ext>
                  </a:extLst>
                </a:gridCol>
                <a:gridCol w="353537">
                  <a:extLst>
                    <a:ext uri="{9D8B030D-6E8A-4147-A177-3AD203B41FA5}">
                      <a16:colId xmlns:a16="http://schemas.microsoft.com/office/drawing/2014/main" xmlns="" val="2965120475"/>
                    </a:ext>
                  </a:extLst>
                </a:gridCol>
                <a:gridCol w="238002">
                  <a:extLst>
                    <a:ext uri="{9D8B030D-6E8A-4147-A177-3AD203B41FA5}">
                      <a16:colId xmlns:a16="http://schemas.microsoft.com/office/drawing/2014/main" xmlns="" val="3923596145"/>
                    </a:ext>
                  </a:extLst>
                </a:gridCol>
                <a:gridCol w="233380">
                  <a:extLst>
                    <a:ext uri="{9D8B030D-6E8A-4147-A177-3AD203B41FA5}">
                      <a16:colId xmlns:a16="http://schemas.microsoft.com/office/drawing/2014/main" xmlns="" val="3307966792"/>
                    </a:ext>
                  </a:extLst>
                </a:gridCol>
                <a:gridCol w="270352">
                  <a:extLst>
                    <a:ext uri="{9D8B030D-6E8A-4147-A177-3AD203B41FA5}">
                      <a16:colId xmlns:a16="http://schemas.microsoft.com/office/drawing/2014/main" xmlns="" val="863364095"/>
                    </a:ext>
                  </a:extLst>
                </a:gridCol>
              </a:tblGrid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3242523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1687752790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3565964414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2776891426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1391325530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2571910406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1588674692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2733893659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2426712343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1060094323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457239721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1045136295"/>
                  </a:ext>
                </a:extLst>
              </a:tr>
              <a:tr h="102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50" marR="8250" marT="8250" marB="0" anchor="ctr"/>
                </a:tc>
                <a:extLst>
                  <a:ext uri="{0D108BD9-81ED-4DB2-BD59-A6C34878D82A}">
                    <a16:rowId xmlns:a16="http://schemas.microsoft.com/office/drawing/2014/main" xmlns="" val="129376927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6631" y="1737282"/>
            <a:ext cx="7398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Информация о предоставлении отчетов размещается еженедельно по средам до 12.00 и содержит следующую информацию: </a:t>
            </a:r>
          </a:p>
        </p:txBody>
      </p:sp>
    </p:spTree>
    <p:extLst>
      <p:ext uri="{BB962C8B-B14F-4D97-AF65-F5344CB8AC3E}">
        <p14:creationId xmlns:p14="http://schemas.microsoft.com/office/powerpoint/2010/main" val="261985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475" y="1041400"/>
            <a:ext cx="4612340" cy="2387600"/>
          </a:xfrm>
        </p:spPr>
        <p:txBody>
          <a:bodyPr anchor="ctr">
            <a:noAutofit/>
          </a:bodyPr>
          <a:lstStyle/>
          <a:p>
            <a:r>
              <a:rPr lang="ru-RU" sz="2800" dirty="0" smtClean="0">
                <a:ln w="0"/>
                <a:solidFill>
                  <a:srgbClr val="203B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внимание!</a:t>
            </a:r>
            <a:endParaRPr lang="ru-RU" sz="2800" dirty="0">
              <a:ln w="0"/>
              <a:solidFill>
                <a:srgbClr val="203B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Рисунок 6" descr="http://hantimansiysk.monavista.ru/images/sizednews/hantimansiysk1436789365bi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30" y="5746375"/>
            <a:ext cx="1074018" cy="1011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0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1793</TotalTime>
  <Words>442</Words>
  <Application>Microsoft Office PowerPoint</Application>
  <PresentationFormat>Экран (4:3)</PresentationFormat>
  <Paragraphs>168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Чурсина Ирина Ильдаровна</cp:lastModifiedBy>
  <cp:revision>36</cp:revision>
  <dcterms:created xsi:type="dcterms:W3CDTF">2014-09-29T12:30:26Z</dcterms:created>
  <dcterms:modified xsi:type="dcterms:W3CDTF">2019-04-19T07:17:00Z</dcterms:modified>
</cp:coreProperties>
</file>