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.png" ContentType="image/png"/>
  <Override PartName="/ppt/media/image2.png" ContentType="image/png"/>
  <Override PartName="/ppt/media/image4.emf" ContentType="image/x-emf"/>
  <Override PartName="/ppt/media/image3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subTitle"/>
          </p:nvPr>
        </p:nvSpPr>
        <p:spPr>
          <a:xfrm>
            <a:off x="1097280" y="2165760"/>
            <a:ext cx="10058040" cy="13716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9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1097280" y="2165760"/>
            <a:ext cx="10058040" cy="13716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1097280" y="2165760"/>
            <a:ext cx="10058040" cy="13716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6334200"/>
            <a:ext cx="1219176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1193400" y="1737720"/>
            <a:ext cx="9966960" cy="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85000"/>
              </a:lnSpc>
            </a:pPr>
            <a:r>
              <a:rPr b="0" lang="ru-RU" sz="8000" spc="-52" strike="noStrike">
                <a:solidFill>
                  <a:srgbClr val="262626"/>
                </a:solidFill>
                <a:latin typeface="Calibri Light"/>
              </a:rPr>
              <a:t>Образец заголовка</a:t>
            </a:r>
            <a:endParaRPr b="0" lang="ru-RU" sz="8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5D6F9033-1868-4D82-A656-B018736FD23E}" type="datetime">
              <a:rPr b="0" lang="ru-RU" sz="900" spc="-1" strike="noStrike">
                <a:solidFill>
                  <a:srgbClr val="ffffff"/>
                </a:solidFill>
                <a:latin typeface="Calibri"/>
              </a:rPr>
              <a:t>16.12.19</a:t>
            </a:fld>
            <a:endParaRPr b="0" lang="ru-RU" sz="900" spc="-1" strike="noStrike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ACB92C7-7FF8-4BD3-9E91-895905503615}" type="slidenum">
              <a:rPr b="0" lang="ru-RU" sz="1050" spc="-1" strike="noStrike">
                <a:solidFill>
                  <a:srgbClr val="ffffff"/>
                </a:solidFill>
                <a:latin typeface="Calibri"/>
              </a:rPr>
              <a:t>&lt;номер&gt;</a:t>
            </a:fld>
            <a:endParaRPr b="0" lang="ru-RU" sz="1050" spc="-1" strike="noStrike">
              <a:latin typeface="Times New Roman"/>
            </a:endParaRPr>
          </a:p>
        </p:txBody>
      </p:sp>
      <p:sp>
        <p:nvSpPr>
          <p:cNvPr id="9" name="Line 10"/>
          <p:cNvSpPr/>
          <p:nvPr/>
        </p:nvSpPr>
        <p:spPr>
          <a:xfrm>
            <a:off x="1207440" y="4343400"/>
            <a:ext cx="9875520" cy="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Для правки структуры щёлкните мышью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404040"/>
                </a:solidFill>
                <a:latin typeface="Calibri"/>
              </a:rPr>
              <a:t>Второй уровень структуры</a:t>
            </a:r>
            <a:endParaRPr b="0" lang="ru-RU" sz="1400" spc="-1" strike="noStrike">
              <a:solidFill>
                <a:srgbClr val="40404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404040"/>
                </a:solidFill>
                <a:latin typeface="Calibri"/>
              </a:rPr>
              <a:t>Третий уровень структуры</a:t>
            </a:r>
            <a:endParaRPr b="0" lang="ru-RU" sz="1400" spc="-1" strike="noStrike">
              <a:solidFill>
                <a:srgbClr val="40404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404040"/>
                </a:solidFill>
                <a:latin typeface="Calibri"/>
              </a:rPr>
              <a:t>Четвёртый уровень структуры</a:t>
            </a:r>
            <a:endParaRPr b="0" lang="ru-RU" sz="1400" spc="-1" strike="noStrike">
              <a:solidFill>
                <a:srgbClr val="40404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 hidden="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2" hidden="1"/>
          <p:cNvSpPr/>
          <p:nvPr/>
        </p:nvSpPr>
        <p:spPr>
          <a:xfrm>
            <a:off x="0" y="6334200"/>
            <a:ext cx="1219176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Line 3"/>
          <p:cNvSpPr/>
          <p:nvPr/>
        </p:nvSpPr>
        <p:spPr>
          <a:xfrm>
            <a:off x="1193400" y="1737720"/>
            <a:ext cx="9966960" cy="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4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5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PlaceHolder 6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ABDBBF7-0CBC-4FEB-A6C9-8B7E6CA36BFB}" type="datetime">
              <a:rPr b="0" lang="ru-RU" sz="900" spc="-1" strike="noStrike">
                <a:solidFill>
                  <a:srgbClr val="ffffff"/>
                </a:solidFill>
                <a:latin typeface="Calibri"/>
              </a:rPr>
              <a:t>16.12.19</a:t>
            </a:fld>
            <a:endParaRPr b="0" lang="ru-RU" sz="900" spc="-1" strike="noStrike">
              <a:latin typeface="Times New Roman"/>
            </a:endParaRPr>
          </a:p>
        </p:txBody>
      </p:sp>
      <p:sp>
        <p:nvSpPr>
          <p:cNvPr id="53" name="PlaceHolder 7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54" name="PlaceHolder 8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4E18068D-6483-4C97-BC33-DB49154E7330}" type="slidenum">
              <a:rPr b="0" lang="ru-RU" sz="1050" spc="-1" strike="noStrike">
                <a:solidFill>
                  <a:srgbClr val="ffffff"/>
                </a:solidFill>
                <a:latin typeface="Calibri"/>
              </a:rPr>
              <a:t>1</a:t>
            </a:fld>
            <a:endParaRPr b="0" lang="ru-RU" sz="1050" spc="-1" strike="noStrike">
              <a:latin typeface="Times New Roman"/>
            </a:endParaRPr>
          </a:p>
        </p:txBody>
      </p:sp>
      <p:sp>
        <p:nvSpPr>
          <p:cNvPr id="55" name="PlaceHolder 9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10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Для правки структуры щёлкните мышью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404040"/>
                </a:solidFill>
                <a:latin typeface="Calibri"/>
              </a:rPr>
              <a:t>Второй уровень структуры</a:t>
            </a:r>
            <a:endParaRPr b="0" lang="ru-RU" sz="1400" spc="-1" strike="noStrike">
              <a:solidFill>
                <a:srgbClr val="40404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404040"/>
                </a:solidFill>
                <a:latin typeface="Calibri"/>
              </a:rPr>
              <a:t>Третий уровень структуры</a:t>
            </a:r>
            <a:endParaRPr b="0" lang="ru-RU" sz="1400" spc="-1" strike="noStrike">
              <a:solidFill>
                <a:srgbClr val="40404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404040"/>
                </a:solidFill>
                <a:latin typeface="Calibri"/>
              </a:rPr>
              <a:t>Четвёртый уровень структуры</a:t>
            </a:r>
            <a:endParaRPr b="0" lang="ru-RU" sz="1400" spc="-1" strike="noStrike">
              <a:solidFill>
                <a:srgbClr val="40404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 hidden="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CustomShape 2" hidden="1"/>
          <p:cNvSpPr/>
          <p:nvPr/>
        </p:nvSpPr>
        <p:spPr>
          <a:xfrm>
            <a:off x="0" y="6334200"/>
            <a:ext cx="1219176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Line 3"/>
          <p:cNvSpPr/>
          <p:nvPr/>
        </p:nvSpPr>
        <p:spPr>
          <a:xfrm>
            <a:off x="1193400" y="1737720"/>
            <a:ext cx="9966960" cy="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CustomShape 4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" name="CustomShape 5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" name="PlaceHolder 6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85000"/>
              </a:lnSpc>
            </a:pPr>
            <a:r>
              <a:rPr b="0" lang="ru-RU" sz="8000" spc="-52" strike="noStrike">
                <a:solidFill>
                  <a:srgbClr val="262626"/>
                </a:solidFill>
                <a:latin typeface="Calibri Light"/>
              </a:rPr>
              <a:t>Образец заголовка</a:t>
            </a:r>
            <a:endParaRPr b="0" lang="ru-RU" sz="8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7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D93E30B1-3CB1-4549-93AA-1151B99228A1}" type="datetime">
              <a:rPr b="0" lang="ru-RU" sz="900" spc="-1" strike="noStrike">
                <a:solidFill>
                  <a:srgbClr val="ffffff"/>
                </a:solidFill>
                <a:latin typeface="Calibri"/>
              </a:rPr>
              <a:t>16.12.19</a:t>
            </a:fld>
            <a:endParaRPr b="0" lang="ru-RU" sz="900" spc="-1" strike="noStrike">
              <a:latin typeface="Times New Roman"/>
            </a:endParaRPr>
          </a:p>
        </p:txBody>
      </p:sp>
      <p:sp>
        <p:nvSpPr>
          <p:cNvPr id="100" name="PlaceHolder 8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01" name="PlaceHolder 9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00669E7-C2DA-4BE8-97C1-65635BBDCCFB}" type="slidenum">
              <a:rPr b="0" lang="ru-RU" sz="1050" spc="-1" strike="noStrike">
                <a:solidFill>
                  <a:srgbClr val="ffffff"/>
                </a:solidFill>
                <a:latin typeface="Calibri"/>
              </a:rPr>
              <a:t>&lt;номер&gt;</a:t>
            </a:fld>
            <a:endParaRPr b="0" lang="ru-RU" sz="1050" spc="-1" strike="noStrike">
              <a:latin typeface="Times New Roman"/>
            </a:endParaRPr>
          </a:p>
        </p:txBody>
      </p:sp>
      <p:sp>
        <p:nvSpPr>
          <p:cNvPr id="102" name="Line 10"/>
          <p:cNvSpPr/>
          <p:nvPr/>
        </p:nvSpPr>
        <p:spPr>
          <a:xfrm>
            <a:off x="1207440" y="4343400"/>
            <a:ext cx="9875520" cy="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PlaceHolder 11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Для правки структуры щёлкните мышью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404040"/>
                </a:solidFill>
                <a:latin typeface="Calibri"/>
              </a:rPr>
              <a:t>Второй уровень структуры</a:t>
            </a:r>
            <a:endParaRPr b="0" lang="ru-RU" sz="1400" spc="-1" strike="noStrike">
              <a:solidFill>
                <a:srgbClr val="40404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404040"/>
                </a:solidFill>
                <a:latin typeface="Calibri"/>
              </a:rPr>
              <a:t>Третий уровень структуры</a:t>
            </a:r>
            <a:endParaRPr b="0" lang="ru-RU" sz="1400" spc="-1" strike="noStrike">
              <a:solidFill>
                <a:srgbClr val="40404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404040"/>
                </a:solidFill>
                <a:latin typeface="Calibri"/>
              </a:rPr>
              <a:t>Четвёртый уровень структуры</a:t>
            </a:r>
            <a:endParaRPr b="0" lang="ru-RU" sz="1400" spc="-1" strike="noStrike">
              <a:solidFill>
                <a:srgbClr val="40404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emf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1097280" y="758880"/>
            <a:ext cx="10058040" cy="3565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85000"/>
              </a:lnSpc>
            </a:pPr>
            <a:r>
              <a:rPr b="0" lang="ru-RU" sz="8000" spc="-52" strike="noStrike">
                <a:solidFill>
                  <a:srgbClr val="262626"/>
                </a:solidFill>
                <a:latin typeface="Calibri Light"/>
              </a:rPr>
              <a:t>Федеральный регистр медицинских работников</a:t>
            </a:r>
            <a:endParaRPr b="0" lang="ru-RU" sz="8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7700400" y="2224440"/>
            <a:ext cx="4054680" cy="311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2" name="Рисунок 3" descr=""/>
          <p:cNvPicPr/>
          <p:nvPr/>
        </p:nvPicPr>
        <p:blipFill>
          <a:blip r:embed="rId1"/>
          <a:srcRect l="0" t="3804" r="2864" b="45715"/>
          <a:stretch/>
        </p:blipFill>
        <p:spPr>
          <a:xfrm>
            <a:off x="4608000" y="3351600"/>
            <a:ext cx="7103520" cy="2768040"/>
          </a:xfrm>
          <a:prstGeom prst="rect">
            <a:avLst/>
          </a:prstGeom>
          <a:ln>
            <a:noFill/>
          </a:ln>
        </p:spPr>
      </p:pic>
      <p:pic>
        <p:nvPicPr>
          <p:cNvPr id="143" name="" descr=""/>
          <p:cNvPicPr/>
          <p:nvPr/>
        </p:nvPicPr>
        <p:blipFill>
          <a:blip r:embed="rId2"/>
          <a:srcRect l="4967" t="7262" r="5266" b="43388"/>
          <a:stretch/>
        </p:blipFill>
        <p:spPr>
          <a:xfrm>
            <a:off x="72000" y="311040"/>
            <a:ext cx="6912000" cy="2136960"/>
          </a:xfrm>
          <a:prstGeom prst="rect">
            <a:avLst/>
          </a:prstGeom>
          <a:ln>
            <a:noFill/>
          </a:ln>
        </p:spPr>
      </p:pic>
      <p:sp>
        <p:nvSpPr>
          <p:cNvPr id="144" name="Line 2"/>
          <p:cNvSpPr/>
          <p:nvPr/>
        </p:nvSpPr>
        <p:spPr>
          <a:xfrm>
            <a:off x="5544000" y="2592000"/>
            <a:ext cx="720000" cy="648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1906920" y="210960"/>
            <a:ext cx="880992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Calibri"/>
                <a:ea typeface="Calibri"/>
              </a:rPr>
              <a:t>Заполнение раздела «Штатное расписание»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46" name="CustomShape 2"/>
          <p:cNvSpPr/>
          <p:nvPr/>
        </p:nvSpPr>
        <p:spPr>
          <a:xfrm>
            <a:off x="6978600" y="2592000"/>
            <a:ext cx="4325400" cy="131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147" name="" descr=""/>
          <p:cNvPicPr/>
          <p:nvPr/>
        </p:nvPicPr>
        <p:blipFill>
          <a:blip r:embed="rId1"/>
          <a:srcRect l="4376" t="49256" r="14126" b="33939"/>
          <a:stretch/>
        </p:blipFill>
        <p:spPr>
          <a:xfrm>
            <a:off x="288000" y="4464000"/>
            <a:ext cx="9935280" cy="1151640"/>
          </a:xfrm>
          <a:prstGeom prst="rect">
            <a:avLst/>
          </a:prstGeom>
          <a:ln>
            <a:noFill/>
          </a:ln>
        </p:spPr>
      </p:pic>
      <p:pic>
        <p:nvPicPr>
          <p:cNvPr id="148" name="" descr=""/>
          <p:cNvPicPr/>
          <p:nvPr/>
        </p:nvPicPr>
        <p:blipFill>
          <a:blip r:embed="rId2"/>
          <a:stretch/>
        </p:blipFill>
        <p:spPr>
          <a:xfrm>
            <a:off x="5184000" y="1800000"/>
            <a:ext cx="5940360" cy="792000"/>
          </a:xfrm>
          <a:prstGeom prst="rect">
            <a:avLst/>
          </a:prstGeom>
          <a:ln>
            <a:noFill/>
          </a:ln>
        </p:spPr>
      </p:pic>
      <p:sp>
        <p:nvSpPr>
          <p:cNvPr id="149" name="Line 3"/>
          <p:cNvSpPr/>
          <p:nvPr/>
        </p:nvSpPr>
        <p:spPr>
          <a:xfrm flipH="1">
            <a:off x="1296000" y="2376000"/>
            <a:ext cx="3600000" cy="2016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3590280" y="70200"/>
            <a:ext cx="487044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Calibri"/>
              </a:rPr>
              <a:t>Ошибка при входе в ФРМО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261000" y="4899600"/>
            <a:ext cx="11691720" cy="11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Обратите внимание, что если при входе в ФРМО вы видите сообщение "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Количество штатных единиц в штатном расписании организации должно быть больше или равно суммы всех занятых ставок медицинских работников»,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значит есть ошибки в штатном расписании. Наличие отрицательных значений в вакансиях является ошибкой и её также необходимо исправить.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52" name="Рисунок 5" descr=""/>
          <p:cNvPicPr/>
          <p:nvPr/>
        </p:nvPicPr>
        <p:blipFill>
          <a:blip r:embed="rId1"/>
          <a:srcRect l="3913" t="12448" r="19238" b="42905"/>
          <a:stretch/>
        </p:blipFill>
        <p:spPr>
          <a:xfrm>
            <a:off x="212400" y="857160"/>
            <a:ext cx="11788560" cy="3758400"/>
          </a:xfrm>
          <a:prstGeom prst="rect">
            <a:avLst/>
          </a:prstGeom>
          <a:ln>
            <a:noFill/>
          </a:ln>
          <a:effectLst>
            <a:outerShdw algn="bl" blurRad="50800" dir="189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53" name="CustomShape 3"/>
          <p:cNvSpPr/>
          <p:nvPr/>
        </p:nvSpPr>
        <p:spPr>
          <a:xfrm>
            <a:off x="150840" y="1362960"/>
            <a:ext cx="9291600" cy="47448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5342400" y="4752000"/>
            <a:ext cx="5601600" cy="97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8000"/>
              </a:lnSpc>
              <a:spcAft>
                <a:spcPts val="799"/>
              </a:spcAft>
            </a:pPr>
            <a:r>
              <a:rPr b="0" lang="ru-RU" sz="1800" spc="-1" strike="noStrike">
                <a:latin typeface="Times New Roman"/>
                <a:ea typeface="Calibri"/>
              </a:rPr>
              <a:t>Для сверки регистра будет использоваться отчет из ФРМО №152 «Отчет о сотрудниках, работающих в организации». </a:t>
            </a:r>
            <a:endParaRPr b="0" lang="ru-RU" sz="1800" spc="-1" strike="noStrike">
              <a:latin typeface="Times New Roman"/>
              <a:ea typeface="Times New Roman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1045080" y="87840"/>
            <a:ext cx="9590400" cy="61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8000"/>
              </a:lnSpc>
              <a:spcAft>
                <a:spcPts val="799"/>
              </a:spcAf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Times New Roman"/>
              </a:rPr>
              <a:t>152 «Отчет о сотрудниках, работающих в организации</a:t>
            </a:r>
            <a:endParaRPr b="0" lang="ru-RU" sz="3200" spc="-1" strike="noStrike">
              <a:latin typeface="Times New Roman"/>
              <a:ea typeface="Times New Roman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1"/>
          <a:srcRect l="4967" t="23010" r="7626" b="38138"/>
          <a:stretch/>
        </p:blipFill>
        <p:spPr>
          <a:xfrm>
            <a:off x="648000" y="1224000"/>
            <a:ext cx="10080000" cy="2519640"/>
          </a:xfrm>
          <a:prstGeom prst="rect">
            <a:avLst/>
          </a:prstGeom>
          <a:ln>
            <a:noFill/>
          </a:ln>
        </p:spPr>
      </p:pic>
      <p:sp>
        <p:nvSpPr>
          <p:cNvPr id="157" name="Line 3"/>
          <p:cNvSpPr/>
          <p:nvPr/>
        </p:nvSpPr>
        <p:spPr>
          <a:xfrm>
            <a:off x="3456000" y="3384000"/>
            <a:ext cx="1944000" cy="1512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0" y="758880"/>
            <a:ext cx="12168000" cy="19771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85000"/>
              </a:lnSpc>
            </a:pPr>
            <a:r>
              <a:rPr b="0" lang="ru-RU" sz="8000" spc="-52" strike="noStrike">
                <a:solidFill>
                  <a:srgbClr val="262626"/>
                </a:solidFill>
                <a:latin typeface="Calibri Light"/>
              </a:rPr>
              <a:t>	</a:t>
            </a:r>
            <a:r>
              <a:rPr b="0" lang="ru-RU" sz="8000" spc="-52" strike="noStrike">
                <a:solidFill>
                  <a:srgbClr val="262626"/>
                </a:solidFill>
                <a:latin typeface="Calibri Light"/>
              </a:rPr>
              <a:t>	</a:t>
            </a:r>
            <a:r>
              <a:rPr b="0" lang="ru-RU" sz="8000" spc="-52" strike="noStrike">
                <a:solidFill>
                  <a:srgbClr val="262626"/>
                </a:solidFill>
                <a:latin typeface="Calibri Light"/>
              </a:rPr>
              <a:t>	</a:t>
            </a:r>
            <a:br/>
            <a:r>
              <a:rPr b="0" lang="ru-RU" sz="8000" spc="-52" strike="noStrike">
                <a:solidFill>
                  <a:srgbClr val="262626"/>
                </a:solidFill>
                <a:latin typeface="Calibri Light"/>
              </a:rPr>
              <a:t>	</a:t>
            </a:r>
            <a:r>
              <a:rPr b="0" lang="ru-RU" sz="8000" spc="-52" strike="noStrike">
                <a:solidFill>
                  <a:srgbClr val="262626"/>
                </a:solidFill>
                <a:latin typeface="Calibri Light"/>
              </a:rPr>
              <a:t>	</a:t>
            </a:r>
            <a:r>
              <a:rPr b="0" lang="ru-RU" sz="8000" spc="-52" strike="noStrike">
                <a:solidFill>
                  <a:srgbClr val="262626"/>
                </a:solidFill>
                <a:latin typeface="Calibri Light"/>
              </a:rPr>
              <a:t>Благодарю за внимание!</a:t>
            </a:r>
            <a:endParaRPr b="0" lang="ru-RU" sz="8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143</TotalTime>
  <Application>LibreOffice/6.2.7.1$Windows_x86 LibreOffice_project/23edc44b61b830b7d749943e020e96f5a7df63bf</Application>
  <Words>237</Words>
  <Paragraphs>15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2019-10-29T11:30:53Z</dcterms:created>
  <dc:creator>Илюшкин Константин Владимирович</dc:creator>
  <dc:description/>
  <dc:language>ru-RU</dc:language>
  <cp:lastModifiedBy/>
  <dcterms:modified xsi:type="dcterms:W3CDTF">2019-12-16T11:56:21Z</dcterms:modified>
  <cp:revision>10</cp:revision>
  <dc:subject/>
  <dc:title>Паспорт медицинской организации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5</vt:i4>
  </property>
</Properties>
</file>