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901" r:id="rId1"/>
  </p:sldMasterIdLst>
  <p:notesMasterIdLst>
    <p:notesMasterId r:id="rId22"/>
  </p:notesMasterIdLst>
  <p:sldIdLst>
    <p:sldId id="295" r:id="rId2"/>
    <p:sldId id="269" r:id="rId3"/>
    <p:sldId id="280" r:id="rId4"/>
    <p:sldId id="271" r:id="rId5"/>
    <p:sldId id="281" r:id="rId6"/>
    <p:sldId id="294" r:id="rId7"/>
    <p:sldId id="304" r:id="rId8"/>
    <p:sldId id="310" r:id="rId9"/>
    <p:sldId id="283" r:id="rId10"/>
    <p:sldId id="323" r:id="rId11"/>
    <p:sldId id="325" r:id="rId12"/>
    <p:sldId id="326" r:id="rId13"/>
    <p:sldId id="311" r:id="rId14"/>
    <p:sldId id="334" r:id="rId15"/>
    <p:sldId id="335" r:id="rId16"/>
    <p:sldId id="336" r:id="rId17"/>
    <p:sldId id="339" r:id="rId18"/>
    <p:sldId id="309" r:id="rId19"/>
    <p:sldId id="305" r:id="rId20"/>
    <p:sldId id="289" r:id="rId21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Удодов Евгений Анатольевич" initials="УЕА" lastIdx="1" clrIdx="0">
    <p:extLst>
      <p:ext uri="{19B8F6BF-5375-455C-9EA6-DF929625EA0E}">
        <p15:presenceInfo xmlns="" xmlns:p15="http://schemas.microsoft.com/office/powerpoint/2012/main" userId="S-1-5-21-2321718343-1529727110-2157574322-213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95" autoAdjust="0"/>
    <p:restoredTop sz="82514" autoAdjust="0"/>
  </p:normalViewPr>
  <p:slideViewPr>
    <p:cSldViewPr>
      <p:cViewPr>
        <p:scale>
          <a:sx n="102" d="100"/>
          <a:sy n="102" d="100"/>
        </p:scale>
        <p:origin x="-188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B414B3-9071-40EC-BED2-ADEEB0CF3B94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AABABA-3CE7-46C5-AF94-CF56911408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89487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При сдаче годовых отчетов за 2019 год форму 30 федерального статистического наблюдения в части оснащения медицинским оборудованием мы будем сверять с данными, выгруженными из локальных систем бухгалтерского учета медицинских организаций.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325BDE5-D7DA-42BD-BD46-9D9CC0FC61FB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616068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Внесены изменения в части наименования</a:t>
            </a:r>
            <a:r>
              <a:rPr lang="ru-RU" baseline="0" dirty="0" smtClean="0"/>
              <a:t> и нумераций строк.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73CA74-9A1D-4BE8-BA4D-CDD02DE559A7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00280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73CA74-9A1D-4BE8-BA4D-CDD02DE559A7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79915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73CA74-9A1D-4BE8-BA4D-CDD02DE559A7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730884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Также прошу обратить внимание на внесенные</a:t>
            </a:r>
            <a:r>
              <a:rPr lang="ru-RU" baseline="0" dirty="0" smtClean="0"/>
              <a:t> изменения в таблицу 5118 в части наименования и нумераций строк.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ABABA-3CE7-46C5-AF94-CF5691140808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877633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Таблица 5450 «Оснащение станции (отделения) скорой медицинской помощи». Сообщаем, что при значительном изменении в числе автомобилей скорой медицинской помощи в 2019 г. по сравнению с 2018 г. следует предоставить пояснение.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При наличии неклассифицированных автомобилей скорой медицинской помощи следует предоставить пояснение по их распределению по сроку эксплуатации.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ABABA-3CE7-46C5-AF94-CF5691140808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52402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Снова напоминаю о необходимости заполнить таблицу 1003. В графе 4, строках 3 и 8 необходимо указать данные из таблицы 5117 о передвижных </a:t>
            </a:r>
            <a:r>
              <a:rPr lang="ru-RU" dirty="0" err="1" smtClean="0"/>
              <a:t>флюорографах</a:t>
            </a:r>
            <a:r>
              <a:rPr lang="ru-RU" dirty="0" smtClean="0"/>
              <a:t> и </a:t>
            </a:r>
            <a:r>
              <a:rPr lang="ru-RU" dirty="0" err="1" smtClean="0"/>
              <a:t>маммографах</a:t>
            </a:r>
            <a:r>
              <a:rPr lang="ru-RU" dirty="0" smtClean="0"/>
              <a:t>. </a:t>
            </a:r>
          </a:p>
          <a:p>
            <a:endParaRPr lang="ru-RU" dirty="0" smtClean="0"/>
          </a:p>
          <a:p>
            <a:r>
              <a:rPr lang="ru-RU" smtClean="0"/>
              <a:t>Данные таблиц 5117, 5302 и 5450 будут сверяться с данными, предоставляемыми главным внештатным специалистам по профилям.</a:t>
            </a:r>
          </a:p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ABABA-3CE7-46C5-AF94-CF5691140808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061673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25BDE5-D7DA-42BD-BD46-9D9CC0FC61FB}" type="slidenum">
              <a:rPr lang="ru-RU" smtClean="0"/>
              <a:t>19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746698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При сдаче отчетных форм федерального статистического наблюдения, будет производиться сверка следующих таблиц:</a:t>
            </a:r>
          </a:p>
          <a:p>
            <a:r>
              <a:rPr lang="ru-RU" dirty="0" smtClean="0"/>
              <a:t>5117 «Аппараты и оборудование для лучевой диагностики»;</a:t>
            </a:r>
          </a:p>
          <a:p>
            <a:r>
              <a:rPr lang="ru-RU" dirty="0" smtClean="0"/>
              <a:t>5118 «Аппараты и оборудование отделений (кабинетов) лучевой терапии»;</a:t>
            </a:r>
          </a:p>
          <a:p>
            <a:r>
              <a:rPr lang="ru-RU" dirty="0" smtClean="0"/>
              <a:t>5126 «Число эндоскопических аппаратов»;</a:t>
            </a:r>
          </a:p>
          <a:p>
            <a:r>
              <a:rPr lang="ru-RU" dirty="0" smtClean="0"/>
              <a:t>5302 «Оснащение лаборатории оборудованием»;</a:t>
            </a:r>
          </a:p>
          <a:p>
            <a:r>
              <a:rPr lang="ru-RU" dirty="0" smtClean="0"/>
              <a:t>5404 «Оснащение аппаратурой и оборудованием»;</a:t>
            </a:r>
          </a:p>
          <a:p>
            <a:r>
              <a:rPr lang="ru-RU" dirty="0" smtClean="0"/>
              <a:t>5450 «Оснащение станции (отделения) скорой медицинской помощи»;</a:t>
            </a:r>
          </a:p>
          <a:p>
            <a:r>
              <a:rPr lang="ru-RU" dirty="0" smtClean="0"/>
              <a:t>5460 «Оснащение основным технологическим оборудованием патологоанатомического бюро (отделения)»;</a:t>
            </a:r>
          </a:p>
          <a:p>
            <a:r>
              <a:rPr lang="ru-RU" dirty="0" smtClean="0"/>
              <a:t>5600 «Аппараты и оборудования станций переливания крови».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ABABA-3CE7-46C5-AF94-CF5691140808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44665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Для подготовки к сверке необходимо произвести выгрузку данных из локальной системы бухгалтерского учета медицинской организации в формате </a:t>
            </a:r>
            <a:r>
              <a:rPr lang="ru-RU" dirty="0" err="1" smtClean="0"/>
              <a:t>Excel</a:t>
            </a:r>
            <a:r>
              <a:rPr lang="ru-RU" dirty="0" smtClean="0"/>
              <a:t> по состоянию на 31.12.2019, указывая № п/п, наименование ОС, заводской номер, инвентарный номер, дату принятия к учету и ввода в эксплуатацию, количество, балансовую стоимость. Для этого вам необходимо обратиться в бухгалтерию.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Необходимо добавить к выгруженной форме три дополнительные колонки: № таблицы, № графы, № строки. У каждой медицинской организации должна остаться сверенная и доработанная форма за 2018 год, прошу использовать ее в работе по подготовке информаций за 2019 год.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каждой строке Приложения, содержащей сведения о медицинском оборудовании, номера граф и  строк (в том случае, если единица оборудования учитывается более, чем в одной графе и (или) строке, перечислить их номера через запятую), и произвести сверку с указанными таблицами.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ABABA-3CE7-46C5-AF94-CF5691140808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03972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indent="450000" fontAlgn="base">
              <a:spcBef>
                <a:spcPct val="0"/>
              </a:spcBef>
              <a:spcAft>
                <a:spcPct val="0"/>
              </a:spcAft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ABABA-3CE7-46C5-AF94-CF5691140808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65653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dirty="0" smtClean="0">
              <a:solidFill>
                <a:srgbClr val="003399"/>
              </a:solidFill>
              <a:latin typeface="Book Antiqua" panose="02040602050305030304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solidFill>
                  <a:srgbClr val="003399"/>
                </a:solidFill>
                <a:latin typeface="Book Antiqua" panose="02040602050305030304" pitchFamily="18" charset="0"/>
              </a:rPr>
              <a:t>Сверить с данными таблицы 5117, и при необходимости внести в таблицу корректировки.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dirty="0">
              <a:solidFill>
                <a:srgbClr val="003399"/>
              </a:solidFill>
              <a:latin typeface="Book Antiqua" panose="0204060205030503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ABABA-3CE7-46C5-AF94-CF5691140808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08858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ABABA-3CE7-46C5-AF94-CF5691140808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89566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При сдаче статистического годового отчета по медицинскому оборудованию (ф. №30) необходимо подготовить документы, подтверждающие факт списания оборудования, либо передачи на баланс другой медицинской организации (акт, приказ, распоряжение собственника),   в виде скан - копий и реестр списанного оборудования, и направить их на электронный адрес slinkinadn@miacugra.ru.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ABABA-3CE7-46C5-AF94-CF5691140808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11296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>
                <a:solidFill>
                  <a:srgbClr val="003399"/>
                </a:solidFill>
                <a:latin typeface="Book Antiqua" panose="02040602050305030304" pitchFamily="18" charset="0"/>
              </a:rPr>
              <a:t>Обращаем ваше внимание на изменение таблиц 5117 «Аппараты и оборудование для лучевой диагностики» и 5118 «Аппараты и оборудование отделений (кабинетов) лучевой терапии» формы 30 «Сведения о медицинской организации»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ABABA-3CE7-46C5-AF94-CF5691140808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30991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Добавлена новая</a:t>
            </a:r>
            <a:r>
              <a:rPr lang="ru-RU" baseline="0" dirty="0" smtClean="0"/>
              <a:t> графа в которой необходимо указать оборудование со сроком эксплуатаций более 10 лет оказывающих медицинскую помощь в амбулаторных условиях.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73CA74-9A1D-4BE8-BA4D-CDD02DE559A7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3991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E52573-799B-4C16-AEDB-4A00AB77856A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16.12.2019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598201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18BE8D6-9AD9-4796-9681-ACEAB0762D4B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16.12.2019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446649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CF432A3-18A4-4B64-99D6-A5F764E2B862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16.12.2019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15660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1BAFDBB-E051-4B6A-B087-3300B8E2D9B0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16.12.2019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640862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B34D28-038A-49BC-9C53-891CE1FAB831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16.12.2019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811823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FDFDEB0-CCC0-4F60-A2F3-1A37806E18EF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16.12.2019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098474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97D3FC6-7B30-49E5-9226-0688B344B8B0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16.12.2019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437557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E8FE4C3-9EE2-4648-BB2C-FBBCF9450750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16.12.2019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759465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075762F-1CF7-4E12-8B58-A6B15DE977C5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16.12.2019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363891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6C0CF80-E86F-4174-8746-BA9A8BC4146F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16.12.2019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292884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FBAA1DC-4F72-46FC-80A2-EB724E1068CB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16.12.2019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510087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DD0A4E-558C-4A85-AB39-1E6BF347C090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16.12.2019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69903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2" r:id="rId1"/>
    <p:sldLayoutId id="2147483903" r:id="rId2"/>
    <p:sldLayoutId id="2147483904" r:id="rId3"/>
    <p:sldLayoutId id="2147483905" r:id="rId4"/>
    <p:sldLayoutId id="2147483906" r:id="rId5"/>
    <p:sldLayoutId id="2147483907" r:id="rId6"/>
    <p:sldLayoutId id="2147483908" r:id="rId7"/>
    <p:sldLayoutId id="2147483909" r:id="rId8"/>
    <p:sldLayoutId id="2147483910" r:id="rId9"/>
    <p:sldLayoutId id="2147483911" r:id="rId10"/>
    <p:sldLayoutId id="2147483912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miacugra.ru/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hantimansiysk.monavista.ru/images/sizednews/hantimansiysk1436789365big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32656"/>
            <a:ext cx="714380" cy="67304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500034" y="1142984"/>
            <a:ext cx="82868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ook Antiqua" pitchFamily="18" charset="0"/>
              <a:ea typeface="+mn-ea"/>
              <a:cs typeface="+mn-cs"/>
            </a:endParaRPr>
          </a:p>
          <a:p>
            <a:pPr marL="0" marR="0" lvl="0" indent="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ook Antiqua" pitchFamily="18" charset="0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5576" y="1196752"/>
            <a:ext cx="757242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dirty="0">
                <a:solidFill>
                  <a:srgbClr val="003399"/>
                </a:solidFill>
                <a:latin typeface="Book Antiqua" pitchFamily="18" charset="0"/>
              </a:rPr>
              <a:t>Разъяснения по заполнению таблиц формы 30 </a:t>
            </a:r>
          </a:p>
          <a:p>
            <a:pPr algn="ctr">
              <a:lnSpc>
                <a:spcPct val="150000"/>
              </a:lnSpc>
            </a:pPr>
            <a:r>
              <a:rPr lang="ru-RU" sz="2400" dirty="0">
                <a:solidFill>
                  <a:srgbClr val="003399"/>
                </a:solidFill>
                <a:latin typeface="Book Antiqua" pitchFamily="18" charset="0"/>
              </a:rPr>
              <a:t>«Сведения о медицинской организации» </a:t>
            </a:r>
          </a:p>
          <a:p>
            <a:pPr algn="ctr">
              <a:lnSpc>
                <a:spcPct val="150000"/>
              </a:lnSpc>
            </a:pPr>
            <a:r>
              <a:rPr lang="ru-RU" sz="2400" dirty="0">
                <a:solidFill>
                  <a:srgbClr val="003399"/>
                </a:solidFill>
                <a:latin typeface="Book Antiqua" pitchFamily="18" charset="0"/>
              </a:rPr>
              <a:t>федерального статистического наблюдения в части оснащения медицинским оборудованием и сверке их с данными, выгруженных из локальных систем бухгалтерского учета медицинских </a:t>
            </a:r>
            <a:r>
              <a:rPr lang="ru-RU" sz="2400" dirty="0" smtClean="0">
                <a:solidFill>
                  <a:srgbClr val="003399"/>
                </a:solidFill>
                <a:latin typeface="Book Antiqua" pitchFamily="18" charset="0"/>
              </a:rPr>
              <a:t>организаций.</a:t>
            </a:r>
            <a:endParaRPr lang="ru-RU" sz="2400" b="1" dirty="0">
              <a:solidFill>
                <a:srgbClr val="003399"/>
              </a:solidFill>
              <a:latin typeface="Book Antiqua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4097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039" y="324476"/>
            <a:ext cx="713294" cy="670618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816452" y="174644"/>
            <a:ext cx="74940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000099"/>
                </a:solidFill>
                <a:latin typeface="Book Antiqua" panose="02040602050305030304" pitchFamily="18" charset="0"/>
              </a:rPr>
              <a:t> </a:t>
            </a:r>
            <a:r>
              <a:rPr lang="ru-RU" dirty="0" smtClean="0">
                <a:solidFill>
                  <a:srgbClr val="000099"/>
                </a:solidFill>
                <a:latin typeface="Book Antiqua" panose="02040602050305030304" pitchFamily="18" charset="0"/>
              </a:rPr>
              <a:t>Изменение таблиц 5117 </a:t>
            </a:r>
            <a:r>
              <a:rPr lang="ru-RU" dirty="0">
                <a:solidFill>
                  <a:srgbClr val="003399"/>
                </a:solidFill>
                <a:latin typeface="Book Antiqua" pitchFamily="18" charset="0"/>
              </a:rPr>
              <a:t>«Аппараты и оборудование для лучевой диагностики</a:t>
            </a:r>
            <a:r>
              <a:rPr lang="ru-RU" dirty="0" smtClean="0">
                <a:solidFill>
                  <a:srgbClr val="003399"/>
                </a:solidFill>
                <a:latin typeface="Book Antiqua" pitchFamily="18" charset="0"/>
              </a:rPr>
              <a:t>»</a:t>
            </a:r>
            <a:endParaRPr lang="ru-RU" dirty="0">
              <a:solidFill>
                <a:srgbClr val="000099"/>
              </a:solidFill>
              <a:latin typeface="Book Antiqua" panose="02040602050305030304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995936" y="908720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0099"/>
                </a:solidFill>
                <a:latin typeface="Book Antiqua" panose="02040602050305030304" pitchFamily="18" charset="0"/>
              </a:rPr>
              <a:t>2019 год</a:t>
            </a:r>
            <a:endParaRPr lang="ru-RU" dirty="0">
              <a:solidFill>
                <a:srgbClr val="000099"/>
              </a:solidFill>
              <a:latin typeface="Book Antiqua" panose="02040602050305030304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8713652"/>
              </p:ext>
            </p:extLst>
          </p:nvPr>
        </p:nvGraphicFramePr>
        <p:xfrm>
          <a:off x="1187624" y="1556794"/>
          <a:ext cx="6624736" cy="424847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255892">
                  <a:extLst>
                    <a:ext uri="{9D8B030D-6E8A-4147-A177-3AD203B41FA5}">
                      <a16:colId xmlns="" xmlns:a16="http://schemas.microsoft.com/office/drawing/2014/main" val="448422512"/>
                    </a:ext>
                  </a:extLst>
                </a:gridCol>
                <a:gridCol w="863222">
                  <a:extLst>
                    <a:ext uri="{9D8B030D-6E8A-4147-A177-3AD203B41FA5}">
                      <a16:colId xmlns="" xmlns:a16="http://schemas.microsoft.com/office/drawing/2014/main" val="3333736048"/>
                    </a:ext>
                  </a:extLst>
                </a:gridCol>
                <a:gridCol w="1505622">
                  <a:extLst>
                    <a:ext uri="{9D8B030D-6E8A-4147-A177-3AD203B41FA5}">
                      <a16:colId xmlns="" xmlns:a16="http://schemas.microsoft.com/office/drawing/2014/main" val="4020743695"/>
                    </a:ext>
                  </a:extLst>
                </a:gridCol>
              </a:tblGrid>
              <a:tr h="262570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u="none" strike="noStrike" dirty="0" err="1">
                          <a:effectLst/>
                          <a:latin typeface="Book Antiqua" panose="02040602050305030304" pitchFamily="18" charset="0"/>
                        </a:rPr>
                        <a:t>Маммографические</a:t>
                      </a:r>
                      <a:r>
                        <a:rPr lang="ru-RU" sz="1200" u="none" strike="noStrike" dirty="0">
                          <a:effectLst/>
                          <a:latin typeface="Book Antiqua" panose="02040602050305030304" pitchFamily="18" charset="0"/>
                        </a:rPr>
                        <a:t> аппараты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5725" marR="9525" marT="9525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10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1749428265"/>
                  </a:ext>
                </a:extLst>
              </a:tr>
              <a:tr h="44636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effectLst/>
                          <a:latin typeface="Book Antiqua" panose="02040602050305030304" pitchFamily="18" charset="0"/>
                        </a:rPr>
                        <a:t>   из них - цифровые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3429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10.1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1686818512"/>
                  </a:ext>
                </a:extLst>
              </a:tr>
              <a:tr h="262570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u="none" strike="noStrike" dirty="0">
                          <a:solidFill>
                            <a:srgbClr val="FF0000"/>
                          </a:solidFill>
                          <a:effectLst/>
                          <a:latin typeface="Book Antiqua" panose="02040602050305030304" pitchFamily="18" charset="0"/>
                        </a:rPr>
                        <a:t>с функцией </a:t>
                      </a:r>
                      <a:r>
                        <a:rPr lang="ru-RU" sz="1200" b="1" u="none" strike="noStrike" dirty="0" err="1">
                          <a:solidFill>
                            <a:srgbClr val="FF0000"/>
                          </a:solidFill>
                          <a:effectLst/>
                          <a:latin typeface="Book Antiqua" panose="02040602050305030304" pitchFamily="18" charset="0"/>
                        </a:rPr>
                        <a:t>томосинтеза</a:t>
                      </a:r>
                      <a:endParaRPr lang="ru-RU" sz="1200" b="1" i="0" u="none" strike="noStrike" dirty="0">
                        <a:solidFill>
                          <a:srgbClr val="FF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5725" marR="9525" marT="9525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10.2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626705932"/>
                  </a:ext>
                </a:extLst>
              </a:tr>
              <a:tr h="669555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u="none" strike="noStrike" dirty="0">
                          <a:effectLst/>
                          <a:latin typeface="Book Antiqua" panose="02040602050305030304" pitchFamily="18" charset="0"/>
                        </a:rPr>
                        <a:t>Дентальные аппараты</a:t>
                      </a:r>
                      <a:endParaRPr lang="ru-RU" sz="1200" b="1" i="0" u="none" strike="noStrike" dirty="0">
                        <a:solidFill>
                          <a:srgbClr val="FF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5725" marR="9525" marT="9525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11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2905696855"/>
                  </a:ext>
                </a:extLst>
              </a:tr>
              <a:tr h="48317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effectLst/>
                          <a:latin typeface="Book Antiqua" panose="02040602050305030304" pitchFamily="18" charset="0"/>
                        </a:rPr>
                        <a:t>из них:</a:t>
                      </a:r>
                      <a:r>
                        <a:rPr lang="ru-RU" sz="1200" b="1" u="none" strike="noStrike" dirty="0">
                          <a:solidFill>
                            <a:srgbClr val="FF0000"/>
                          </a:solidFill>
                          <a:effectLst/>
                          <a:latin typeface="Book Antiqua" panose="02040602050305030304" pitchFamily="18" charset="0"/>
                        </a:rPr>
                        <a:t> прицельные </a:t>
                      </a:r>
                      <a:r>
                        <a:rPr lang="ru-RU" sz="1200" u="none" strike="noStrike" dirty="0">
                          <a:effectLst/>
                          <a:latin typeface="Book Antiqua" panose="02040602050305030304" pitchFamily="18" charset="0"/>
                        </a:rPr>
                        <a:t>(</a:t>
                      </a:r>
                      <a:r>
                        <a:rPr lang="ru-RU" sz="1200" u="none" strike="noStrike" dirty="0" err="1">
                          <a:effectLst/>
                          <a:latin typeface="Book Antiqua" panose="02040602050305030304" pitchFamily="18" charset="0"/>
                        </a:rPr>
                        <a:t>радиовизиографы</a:t>
                      </a:r>
                      <a:r>
                        <a:rPr lang="ru-RU" sz="1200" u="none" strike="noStrike" dirty="0">
                          <a:effectLst/>
                          <a:latin typeface="Book Antiqua" panose="02040602050305030304" pitchFamily="18" charset="0"/>
                        </a:rPr>
                        <a:t>)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3429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11.1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918415329"/>
                  </a:ext>
                </a:extLst>
              </a:tr>
              <a:tr h="26257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u="none" strike="noStrike" dirty="0">
                          <a:solidFill>
                            <a:srgbClr val="FF0000"/>
                          </a:solidFill>
                          <a:effectLst/>
                          <a:latin typeface="Book Antiqua" panose="02040602050305030304" pitchFamily="18" charset="0"/>
                        </a:rPr>
                        <a:t>из них: цифровые</a:t>
                      </a:r>
                      <a:endParaRPr lang="ru-RU" sz="1200" b="1" i="0" u="none" strike="noStrike" dirty="0">
                        <a:solidFill>
                          <a:srgbClr val="FF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3429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11.1.1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391232637"/>
                  </a:ext>
                </a:extLst>
              </a:tr>
              <a:tr h="26257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effectLst/>
                          <a:latin typeface="Book Antiqua" panose="02040602050305030304" pitchFamily="18" charset="0"/>
                        </a:rPr>
                        <a:t>панорамные томографы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11.2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4214717872"/>
                  </a:ext>
                </a:extLst>
              </a:tr>
              <a:tr h="66955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u="none" strike="noStrike" dirty="0">
                          <a:solidFill>
                            <a:srgbClr val="FF0000"/>
                          </a:solidFill>
                          <a:effectLst/>
                          <a:latin typeface="Book Antiqua" panose="02040602050305030304" pitchFamily="18" charset="0"/>
                        </a:rPr>
                        <a:t>из них: цифровые</a:t>
                      </a:r>
                      <a:endParaRPr lang="ru-RU" sz="1200" b="1" i="0" u="none" strike="noStrike" dirty="0">
                        <a:solidFill>
                          <a:srgbClr val="FF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3429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Book Antiqua" panose="02040602050305030304" pitchFamily="18" charset="0"/>
                        </a:rPr>
                        <a:t>11.2.1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3037859967"/>
                  </a:ext>
                </a:extLst>
              </a:tr>
              <a:tr h="44636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u="none" strike="noStrike" dirty="0">
                          <a:solidFill>
                            <a:srgbClr val="FF0000"/>
                          </a:solidFill>
                          <a:effectLst/>
                          <a:latin typeface="Book Antiqua" panose="02040602050305030304" pitchFamily="18" charset="0"/>
                        </a:rPr>
                        <a:t>дентальные томографы</a:t>
                      </a:r>
                      <a:endParaRPr lang="ru-RU" sz="1200" b="1" i="0" u="none" strike="noStrike" dirty="0">
                        <a:solidFill>
                          <a:srgbClr val="FF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3429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Book Antiqua" panose="02040602050305030304" pitchFamily="18" charset="0"/>
                        </a:rPr>
                        <a:t>11.3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2924317251"/>
                  </a:ext>
                </a:extLst>
              </a:tr>
              <a:tr h="483172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u="none" strike="noStrike" dirty="0">
                          <a:effectLst/>
                          <a:latin typeface="Book Antiqua" panose="02040602050305030304" pitchFamily="18" charset="0"/>
                        </a:rPr>
                        <a:t>Ангиографические аппараты стационарные</a:t>
                      </a:r>
                      <a:endParaRPr lang="ru-RU" sz="1200" b="0" i="0" u="none" strike="noStrike" dirty="0">
                        <a:solidFill>
                          <a:srgbClr val="FF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5725" marR="9525" marT="9525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Book Antiqua" panose="02040602050305030304" pitchFamily="18" charset="0"/>
                        </a:rPr>
                        <a:t>12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4025093725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976156" y="5301208"/>
            <a:ext cx="31678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Убрали подпункты ангиографических аппаратов</a:t>
            </a:r>
          </a:p>
        </p:txBody>
      </p:sp>
    </p:spTree>
    <p:extLst>
      <p:ext uri="{BB962C8B-B14F-4D97-AF65-F5344CB8AC3E}">
        <p14:creationId xmlns:p14="http://schemas.microsoft.com/office/powerpoint/2010/main" val="21080857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039" y="324476"/>
            <a:ext cx="713294" cy="670618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816452" y="174644"/>
            <a:ext cx="74940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000099"/>
                </a:solidFill>
                <a:latin typeface="Book Antiqua" panose="02040602050305030304" pitchFamily="18" charset="0"/>
              </a:rPr>
              <a:t> </a:t>
            </a:r>
            <a:r>
              <a:rPr lang="ru-RU" dirty="0" smtClean="0">
                <a:solidFill>
                  <a:srgbClr val="000099"/>
                </a:solidFill>
                <a:latin typeface="Book Antiqua" panose="02040602050305030304" pitchFamily="18" charset="0"/>
              </a:rPr>
              <a:t>Изменение таблиц 5117 </a:t>
            </a:r>
            <a:r>
              <a:rPr lang="ru-RU" dirty="0">
                <a:solidFill>
                  <a:srgbClr val="003399"/>
                </a:solidFill>
                <a:latin typeface="Book Antiqua" pitchFamily="18" charset="0"/>
              </a:rPr>
              <a:t>«Аппараты и оборудование для лучевой диагностики</a:t>
            </a:r>
            <a:r>
              <a:rPr lang="ru-RU" dirty="0" smtClean="0">
                <a:solidFill>
                  <a:srgbClr val="003399"/>
                </a:solidFill>
                <a:latin typeface="Book Antiqua" pitchFamily="18" charset="0"/>
              </a:rPr>
              <a:t>»</a:t>
            </a:r>
            <a:endParaRPr lang="ru-RU" dirty="0">
              <a:solidFill>
                <a:srgbClr val="000099"/>
              </a:solidFill>
              <a:latin typeface="Book Antiqua" panose="02040602050305030304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995936" y="908720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0099"/>
                </a:solidFill>
                <a:latin typeface="Book Antiqua" panose="02040602050305030304" pitchFamily="18" charset="0"/>
              </a:rPr>
              <a:t>2019 год</a:t>
            </a:r>
            <a:endParaRPr lang="ru-RU" dirty="0">
              <a:solidFill>
                <a:srgbClr val="000099"/>
              </a:solidFill>
              <a:latin typeface="Book Antiqua" panose="02040602050305030304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9139086"/>
              </p:ext>
            </p:extLst>
          </p:nvPr>
        </p:nvGraphicFramePr>
        <p:xfrm>
          <a:off x="611559" y="1166813"/>
          <a:ext cx="8208914" cy="495449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68353">
                  <a:extLst>
                    <a:ext uri="{9D8B030D-6E8A-4147-A177-3AD203B41FA5}">
                      <a16:colId xmlns="" xmlns:a16="http://schemas.microsoft.com/office/drawing/2014/main" val="1928297578"/>
                    </a:ext>
                  </a:extLst>
                </a:gridCol>
                <a:gridCol w="720080">
                  <a:extLst>
                    <a:ext uri="{9D8B030D-6E8A-4147-A177-3AD203B41FA5}">
                      <a16:colId xmlns="" xmlns:a16="http://schemas.microsoft.com/office/drawing/2014/main" val="1012811396"/>
                    </a:ext>
                  </a:extLst>
                </a:gridCol>
                <a:gridCol w="772111">
                  <a:extLst>
                    <a:ext uri="{9D8B030D-6E8A-4147-A177-3AD203B41FA5}">
                      <a16:colId xmlns="" xmlns:a16="http://schemas.microsoft.com/office/drawing/2014/main" val="262673569"/>
                    </a:ext>
                  </a:extLst>
                </a:gridCol>
                <a:gridCol w="805004">
                  <a:extLst>
                    <a:ext uri="{9D8B030D-6E8A-4147-A177-3AD203B41FA5}">
                      <a16:colId xmlns="" xmlns:a16="http://schemas.microsoft.com/office/drawing/2014/main" val="925394232"/>
                    </a:ext>
                  </a:extLst>
                </a:gridCol>
                <a:gridCol w="752043">
                  <a:extLst>
                    <a:ext uri="{9D8B030D-6E8A-4147-A177-3AD203B41FA5}">
                      <a16:colId xmlns="" xmlns:a16="http://schemas.microsoft.com/office/drawing/2014/main" val="1527142688"/>
                    </a:ext>
                  </a:extLst>
                </a:gridCol>
                <a:gridCol w="776757">
                  <a:extLst>
                    <a:ext uri="{9D8B030D-6E8A-4147-A177-3AD203B41FA5}">
                      <a16:colId xmlns="" xmlns:a16="http://schemas.microsoft.com/office/drawing/2014/main" val="3890764087"/>
                    </a:ext>
                  </a:extLst>
                </a:gridCol>
                <a:gridCol w="1214566">
                  <a:extLst>
                    <a:ext uri="{9D8B030D-6E8A-4147-A177-3AD203B41FA5}">
                      <a16:colId xmlns="" xmlns:a16="http://schemas.microsoft.com/office/drawing/2014/main" val="3213941203"/>
                    </a:ext>
                  </a:extLst>
                </a:gridCol>
              </a:tblGrid>
              <a:tr h="274791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u="none" strike="noStrike" dirty="0">
                          <a:effectLst/>
                          <a:latin typeface="Book Antiqua" panose="02040602050305030304" pitchFamily="18" charset="0"/>
                        </a:rPr>
                        <a:t>Компьютерные томографы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72739" marR="8082" marT="8082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13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082" marR="8082" marT="808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082" marR="8082" marT="8082" marB="0" anchor="b"/>
                </a:tc>
                <a:extLst>
                  <a:ext uri="{0D108BD9-81ED-4DB2-BD59-A6C34878D82A}">
                    <a16:rowId xmlns="" xmlns:a16="http://schemas.microsoft.com/office/drawing/2014/main" val="2052876006"/>
                  </a:ext>
                </a:extLst>
              </a:tr>
              <a:tr h="27479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effectLst/>
                          <a:latin typeface="Book Antiqua" panose="02040602050305030304" pitchFamily="18" charset="0"/>
                        </a:rPr>
                        <a:t>из них: пошаговые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290955" marR="8082" marT="808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13.1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082" marR="8082" marT="808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082" marR="8082" marT="8082" marB="0" anchor="b"/>
                </a:tc>
                <a:extLst>
                  <a:ext uri="{0D108BD9-81ED-4DB2-BD59-A6C34878D82A}">
                    <a16:rowId xmlns="" xmlns:a16="http://schemas.microsoft.com/office/drawing/2014/main" val="3410043280"/>
                  </a:ext>
                </a:extLst>
              </a:tr>
              <a:tr h="41218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effectLst/>
                          <a:latin typeface="Book Antiqua" panose="02040602050305030304" pitchFamily="18" charset="0"/>
                        </a:rPr>
                        <a:t>спиральные </a:t>
                      </a:r>
                      <a:r>
                        <a:rPr lang="ru-RU" sz="1200" u="none" strike="noStrike" dirty="0" err="1">
                          <a:effectLst/>
                          <a:latin typeface="Book Antiqua" panose="02040602050305030304" pitchFamily="18" charset="0"/>
                        </a:rPr>
                        <a:t>односрезовые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290955" marR="8082" marT="808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13.2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082" marR="8082" marT="808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082" marR="8082" marT="8082" marB="0" anchor="b"/>
                </a:tc>
                <a:extLst>
                  <a:ext uri="{0D108BD9-81ED-4DB2-BD59-A6C34878D82A}">
                    <a16:rowId xmlns="" xmlns:a16="http://schemas.microsoft.com/office/drawing/2014/main" val="1375404141"/>
                  </a:ext>
                </a:extLst>
              </a:tr>
              <a:tr h="41218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спиральные многосрезовые - всего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290955" marR="8082" marT="808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13.3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082" marR="8082" marT="808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082" marR="8082" marT="8082" marB="0" anchor="b"/>
                </a:tc>
                <a:extLst>
                  <a:ext uri="{0D108BD9-81ED-4DB2-BD59-A6C34878D82A}">
                    <a16:rowId xmlns="" xmlns:a16="http://schemas.microsoft.com/office/drawing/2014/main" val="950719880"/>
                  </a:ext>
                </a:extLst>
              </a:tr>
              <a:tr h="274791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u="none" strike="noStrike" dirty="0">
                          <a:effectLst/>
                          <a:latin typeface="Book Antiqua" panose="02040602050305030304" pitchFamily="18" charset="0"/>
                        </a:rPr>
                        <a:t>в </a:t>
                      </a:r>
                      <a:r>
                        <a:rPr lang="ru-RU" sz="1200" u="none" strike="noStrike" dirty="0" err="1">
                          <a:effectLst/>
                          <a:latin typeface="Book Antiqua" panose="02040602050305030304" pitchFamily="18" charset="0"/>
                        </a:rPr>
                        <a:t>т.ч</a:t>
                      </a:r>
                      <a:r>
                        <a:rPr lang="ru-RU" sz="1200" u="none" strike="noStrike" dirty="0">
                          <a:effectLst/>
                          <a:latin typeface="Book Antiqua" panose="02040602050305030304" pitchFamily="18" charset="0"/>
                        </a:rPr>
                        <a:t>.:  менее 16 срезов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509171" marR="8082" marT="8082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13.3.1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082" marR="8082" marT="808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082" marR="8082" marT="8082" marB="0" anchor="b"/>
                </a:tc>
                <a:extLst>
                  <a:ext uri="{0D108BD9-81ED-4DB2-BD59-A6C34878D82A}">
                    <a16:rowId xmlns="" xmlns:a16="http://schemas.microsoft.com/office/drawing/2014/main" val="2082134286"/>
                  </a:ext>
                </a:extLst>
              </a:tr>
              <a:tr h="412186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u="none" strike="noStrike" dirty="0">
                          <a:effectLst/>
                          <a:latin typeface="Book Antiqua" panose="02040602050305030304" pitchFamily="18" charset="0"/>
                        </a:rPr>
                        <a:t>16 срезов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72739" marR="8082" marT="8082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Book Antiqua" panose="02040602050305030304" pitchFamily="18" charset="0"/>
                        </a:rPr>
                        <a:t>13.3.2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082" marR="8082" marT="808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082" marR="8082" marT="8082" marB="0" anchor="b"/>
                </a:tc>
                <a:extLst>
                  <a:ext uri="{0D108BD9-81ED-4DB2-BD59-A6C34878D82A}">
                    <a16:rowId xmlns="" xmlns:a16="http://schemas.microsoft.com/office/drawing/2014/main" val="1522812700"/>
                  </a:ext>
                </a:extLst>
              </a:tr>
              <a:tr h="161642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32-40 срезов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72739" marR="8082" marT="8082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Book Antiqua" panose="02040602050305030304" pitchFamily="18" charset="0"/>
                        </a:rPr>
                        <a:t>13.3.3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082" marR="8082" marT="808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082" marR="8082" marT="8082" marB="0" anchor="b"/>
                </a:tc>
                <a:extLst>
                  <a:ext uri="{0D108BD9-81ED-4DB2-BD59-A6C34878D82A}">
                    <a16:rowId xmlns="" xmlns:a16="http://schemas.microsoft.com/office/drawing/2014/main" val="2752738644"/>
                  </a:ext>
                </a:extLst>
              </a:tr>
              <a:tr h="161642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64 среза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72739" marR="8082" marT="8082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Book Antiqua" panose="02040602050305030304" pitchFamily="18" charset="0"/>
                        </a:rPr>
                        <a:t>13.3.4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082" marR="8082" marT="808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082" marR="8082" marT="8082" marB="0" anchor="b"/>
                </a:tc>
                <a:extLst>
                  <a:ext uri="{0D108BD9-81ED-4DB2-BD59-A6C34878D82A}">
                    <a16:rowId xmlns="" xmlns:a16="http://schemas.microsoft.com/office/drawing/2014/main" val="3693620824"/>
                  </a:ext>
                </a:extLst>
              </a:tr>
              <a:tr h="161642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128 и более срезов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72739" marR="8082" marT="8082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Book Antiqua" panose="02040602050305030304" pitchFamily="18" charset="0"/>
                        </a:rPr>
                        <a:t>13.3.5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082" marR="8082" marT="808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082" marR="8082" marT="8082" marB="0" anchor="b"/>
                </a:tc>
                <a:extLst>
                  <a:ext uri="{0D108BD9-81ED-4DB2-BD59-A6C34878D82A}">
                    <a16:rowId xmlns="" xmlns:a16="http://schemas.microsoft.com/office/drawing/2014/main" val="2677479297"/>
                  </a:ext>
                </a:extLst>
              </a:tr>
              <a:tr h="42026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u="none" strike="noStrike" dirty="0">
                          <a:solidFill>
                            <a:srgbClr val="FF0000"/>
                          </a:solidFill>
                          <a:effectLst/>
                          <a:latin typeface="Book Antiqua" panose="02040602050305030304" pitchFamily="18" charset="0"/>
                        </a:rPr>
                        <a:t>передвижные</a:t>
                      </a:r>
                      <a:endParaRPr lang="ru-RU" sz="1200" b="1" i="0" u="none" strike="noStrike" dirty="0">
                        <a:solidFill>
                          <a:srgbClr val="FF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290955" marR="8082" marT="808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13.4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082" marR="8082" marT="8082" marB="0" anchor="ctr"/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>
                          <a:solidFill>
                            <a:srgbClr val="FF0000"/>
                          </a:solidFill>
                          <a:effectLst/>
                          <a:latin typeface="Book Antiqua" panose="02040602050305030304" pitchFamily="18" charset="0"/>
                        </a:rPr>
                        <a:t>Удалили строку 14 "Электрорентгенографические аппараты"</a:t>
                      </a:r>
                      <a:endParaRPr lang="ru-RU" sz="1200" b="1" i="0" u="none" strike="noStrike" dirty="0">
                        <a:solidFill>
                          <a:srgbClr val="FF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082" marR="8082" marT="8082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385223349"/>
                  </a:ext>
                </a:extLst>
              </a:tr>
              <a:tr h="412186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u="none" strike="noStrike" dirty="0" err="1">
                          <a:effectLst/>
                          <a:latin typeface="Book Antiqua" panose="02040602050305030304" pitchFamily="18" charset="0"/>
                        </a:rPr>
                        <a:t>Остеоденситометры</a:t>
                      </a:r>
                      <a:r>
                        <a:rPr lang="ru-RU" sz="1200" u="none" strike="noStrike" dirty="0">
                          <a:effectLst/>
                          <a:latin typeface="Book Antiqua" panose="02040602050305030304" pitchFamily="18" charset="0"/>
                        </a:rPr>
                        <a:t> рентгеновские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72739" marR="8082" marT="8082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14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082" marR="8082" marT="808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1" i="0" u="none" strike="noStrike">
                        <a:solidFill>
                          <a:srgbClr val="FF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1" i="0" u="none" strike="noStrike" dirty="0">
                        <a:solidFill>
                          <a:srgbClr val="FF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1" i="0" u="none" strike="noStrike">
                        <a:solidFill>
                          <a:srgbClr val="FF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1" i="0" u="none" strike="noStrike">
                        <a:solidFill>
                          <a:srgbClr val="FF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1" i="0" u="none" strike="noStrike">
                        <a:solidFill>
                          <a:srgbClr val="FF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082" marR="8082" marT="8082" marB="0" anchor="b"/>
                </a:tc>
                <a:extLst>
                  <a:ext uri="{0D108BD9-81ED-4DB2-BD59-A6C34878D82A}">
                    <a16:rowId xmlns="" xmlns:a16="http://schemas.microsoft.com/office/drawing/2014/main" val="987586690"/>
                  </a:ext>
                </a:extLst>
              </a:tr>
              <a:tr h="274791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u="none" strike="noStrike" dirty="0">
                          <a:effectLst/>
                          <a:latin typeface="Book Antiqua" panose="02040602050305030304" pitchFamily="18" charset="0"/>
                        </a:rPr>
                        <a:t>Рентгеновские аппараты всего </a:t>
                      </a:r>
                      <a:r>
                        <a:rPr lang="ru-RU" sz="1200" b="1" u="none" strike="noStrike" dirty="0">
                          <a:solidFill>
                            <a:srgbClr val="FF0000"/>
                          </a:solidFill>
                          <a:effectLst/>
                          <a:latin typeface="Book Antiqua" panose="02040602050305030304" pitchFamily="18" charset="0"/>
                        </a:rPr>
                        <a:t>(без компьютерных томографов)</a:t>
                      </a:r>
                      <a:endParaRPr lang="ru-RU" sz="1200" b="1" i="0" u="none" strike="noStrike" dirty="0">
                        <a:solidFill>
                          <a:srgbClr val="FF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72739" marR="8082" marT="8082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15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082" marR="8082" marT="8082" marB="0" anchor="ctr"/>
                </a:tc>
                <a:tc gridSpan="5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Book Antiqua" panose="02040602050305030304" pitchFamily="18" charset="0"/>
                        </a:rPr>
                        <a:t>Компьютерные томографы в данной строке теперь не учитываются!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  <a:p>
                      <a:pPr algn="l" fontAlgn="b"/>
                      <a:r>
                        <a:rPr lang="ru-RU" sz="1200" u="none" strike="noStrike" dirty="0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082" marR="8082" marT="8082" marB="0" anchor="ctr"/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082" marR="8082" marT="8082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082" marR="8082" marT="8082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082" marR="8082" marT="8082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082" marR="8082" marT="8082" marB="0" anchor="b"/>
                </a:tc>
                <a:extLst>
                  <a:ext uri="{0D108BD9-81ED-4DB2-BD59-A6C34878D82A}">
                    <a16:rowId xmlns="" xmlns:a16="http://schemas.microsoft.com/office/drawing/2014/main" val="1311819493"/>
                  </a:ext>
                </a:extLst>
              </a:tr>
              <a:tr h="161642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МР томографы, всего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72739" marR="8082" marT="8082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16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082" marR="8082" marT="808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082" marR="8082" marT="8082" marB="0" anchor="b"/>
                </a:tc>
                <a:extLst>
                  <a:ext uri="{0D108BD9-81ED-4DB2-BD59-A6C34878D82A}">
                    <a16:rowId xmlns="" xmlns:a16="http://schemas.microsoft.com/office/drawing/2014/main" val="3230315561"/>
                  </a:ext>
                </a:extLst>
              </a:tr>
              <a:tr h="16164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effectLst/>
                          <a:latin typeface="Book Antiqua" panose="02040602050305030304" pitchFamily="18" charset="0"/>
                        </a:rPr>
                        <a:t>из них: </a:t>
                      </a:r>
                      <a:r>
                        <a:rPr lang="ru-RU" sz="1200" b="1" u="none" strike="noStrike" dirty="0">
                          <a:solidFill>
                            <a:srgbClr val="FF0000"/>
                          </a:solidFill>
                          <a:effectLst/>
                          <a:latin typeface="Book Antiqua" panose="02040602050305030304" pitchFamily="18" charset="0"/>
                        </a:rPr>
                        <a:t>менее 1,0 Т</a:t>
                      </a:r>
                      <a:endParaRPr lang="ru-RU" sz="1200" b="1" i="0" u="none" strike="noStrike" dirty="0">
                        <a:solidFill>
                          <a:srgbClr val="FF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290955" marR="8082" marT="808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16.1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082" marR="8082" marT="808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082" marR="8082" marT="8082" marB="0" anchor="b"/>
                </a:tc>
                <a:extLst>
                  <a:ext uri="{0D108BD9-81ED-4DB2-BD59-A6C34878D82A}">
                    <a16:rowId xmlns="" xmlns:a16="http://schemas.microsoft.com/office/drawing/2014/main" val="1581876258"/>
                  </a:ext>
                </a:extLst>
              </a:tr>
              <a:tr h="274791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u="none" strike="noStrike" dirty="0">
                          <a:solidFill>
                            <a:srgbClr val="FF0000"/>
                          </a:solidFill>
                          <a:effectLst/>
                          <a:latin typeface="Book Antiqua" panose="02040602050305030304" pitchFamily="18" charset="0"/>
                        </a:rPr>
                        <a:t>из них: для костей и суставов</a:t>
                      </a:r>
                      <a:endParaRPr lang="ru-RU" sz="1200" b="1" i="0" u="none" strike="noStrike" dirty="0">
                        <a:solidFill>
                          <a:srgbClr val="FF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290955" marR="8082" marT="8082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16.1.1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082" marR="8082" marT="808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082" marR="8082" marT="8082" marB="0" anchor="b"/>
                </a:tc>
                <a:extLst>
                  <a:ext uri="{0D108BD9-81ED-4DB2-BD59-A6C34878D82A}">
                    <a16:rowId xmlns="" xmlns:a16="http://schemas.microsoft.com/office/drawing/2014/main" val="3040515131"/>
                  </a:ext>
                </a:extLst>
              </a:tr>
              <a:tr h="27479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effectLst/>
                          <a:latin typeface="Book Antiqua" panose="02040602050305030304" pitchFamily="18" charset="0"/>
                        </a:rPr>
                        <a:t>1,0 Т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145477" marR="8082" marT="808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16.2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082" marR="8082" marT="808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082" marR="8082" marT="8082" marB="0" anchor="b"/>
                </a:tc>
                <a:extLst>
                  <a:ext uri="{0D108BD9-81ED-4DB2-BD59-A6C34878D82A}">
                    <a16:rowId xmlns="" xmlns:a16="http://schemas.microsoft.com/office/drawing/2014/main" val="18965725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650779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039" y="324476"/>
            <a:ext cx="713294" cy="670618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816452" y="174644"/>
            <a:ext cx="74940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000099"/>
                </a:solidFill>
                <a:latin typeface="Book Antiqua" panose="02040602050305030304" pitchFamily="18" charset="0"/>
              </a:rPr>
              <a:t> </a:t>
            </a:r>
            <a:r>
              <a:rPr lang="ru-RU" dirty="0" smtClean="0">
                <a:solidFill>
                  <a:srgbClr val="000099"/>
                </a:solidFill>
                <a:latin typeface="Book Antiqua" panose="02040602050305030304" pitchFamily="18" charset="0"/>
              </a:rPr>
              <a:t>Изменение таблиц 5117 </a:t>
            </a:r>
            <a:r>
              <a:rPr lang="ru-RU" dirty="0">
                <a:solidFill>
                  <a:srgbClr val="003399"/>
                </a:solidFill>
                <a:latin typeface="Book Antiqua" pitchFamily="18" charset="0"/>
              </a:rPr>
              <a:t>«Аппараты и оборудование для лучевой диагностики</a:t>
            </a:r>
            <a:r>
              <a:rPr lang="ru-RU" dirty="0" smtClean="0">
                <a:solidFill>
                  <a:srgbClr val="003399"/>
                </a:solidFill>
                <a:latin typeface="Book Antiqua" pitchFamily="18" charset="0"/>
              </a:rPr>
              <a:t>»</a:t>
            </a:r>
            <a:endParaRPr lang="ru-RU" dirty="0">
              <a:solidFill>
                <a:srgbClr val="000099"/>
              </a:solidFill>
              <a:latin typeface="Book Antiqua" panose="02040602050305030304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995936" y="908720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0099"/>
                </a:solidFill>
                <a:latin typeface="Book Antiqua" panose="02040602050305030304" pitchFamily="18" charset="0"/>
              </a:rPr>
              <a:t>2019 год</a:t>
            </a:r>
            <a:endParaRPr lang="ru-RU" dirty="0">
              <a:solidFill>
                <a:srgbClr val="000099"/>
              </a:solidFill>
              <a:latin typeface="Book Antiqua" panose="02040602050305030304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3652277"/>
              </p:ext>
            </p:extLst>
          </p:nvPr>
        </p:nvGraphicFramePr>
        <p:xfrm>
          <a:off x="1632203" y="1356747"/>
          <a:ext cx="5987797" cy="489110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498456">
                  <a:extLst>
                    <a:ext uri="{9D8B030D-6E8A-4147-A177-3AD203B41FA5}">
                      <a16:colId xmlns="" xmlns:a16="http://schemas.microsoft.com/office/drawing/2014/main" val="3848624295"/>
                    </a:ext>
                  </a:extLst>
                </a:gridCol>
                <a:gridCol w="881193">
                  <a:extLst>
                    <a:ext uri="{9D8B030D-6E8A-4147-A177-3AD203B41FA5}">
                      <a16:colId xmlns="" xmlns:a16="http://schemas.microsoft.com/office/drawing/2014/main" val="77172437"/>
                    </a:ext>
                  </a:extLst>
                </a:gridCol>
                <a:gridCol w="608148">
                  <a:extLst>
                    <a:ext uri="{9D8B030D-6E8A-4147-A177-3AD203B41FA5}">
                      <a16:colId xmlns="" xmlns:a16="http://schemas.microsoft.com/office/drawing/2014/main" val="3143157592"/>
                    </a:ext>
                  </a:extLst>
                </a:gridCol>
              </a:tblGrid>
              <a:tr h="251442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u="none" strike="noStrike" dirty="0">
                          <a:effectLst/>
                          <a:latin typeface="Book Antiqua" panose="02040602050305030304" pitchFamily="18" charset="0"/>
                        </a:rPr>
                        <a:t>Аппараты для </a:t>
                      </a:r>
                      <a:r>
                        <a:rPr lang="ru-RU" sz="1200" u="none" strike="noStrike" dirty="0" err="1">
                          <a:effectLst/>
                          <a:latin typeface="Book Antiqua" panose="02040602050305030304" pitchFamily="18" charset="0"/>
                        </a:rPr>
                        <a:t>радионуклидной</a:t>
                      </a:r>
                      <a:r>
                        <a:rPr lang="ru-RU" sz="1200" u="none" strike="noStrike" dirty="0">
                          <a:effectLst/>
                          <a:latin typeface="Book Antiqua" panose="02040602050305030304" pitchFamily="18" charset="0"/>
                        </a:rPr>
                        <a:t> диагностики, всего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66558" marR="7395" marT="7395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20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7395" marR="7395" marT="739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7395" marR="7395" marT="7395" marB="0" anchor="b"/>
                </a:tc>
                <a:extLst>
                  <a:ext uri="{0D108BD9-81ED-4DB2-BD59-A6C34878D82A}">
                    <a16:rowId xmlns="" xmlns:a16="http://schemas.microsoft.com/office/drawing/2014/main" val="28506571"/>
                  </a:ext>
                </a:extLst>
              </a:tr>
              <a:tr h="25144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effectLst/>
                          <a:latin typeface="Book Antiqua" panose="02040602050305030304" pitchFamily="18" charset="0"/>
                        </a:rPr>
                        <a:t>из них: планарные диагностические гамма-камеры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266233" marR="7395" marT="739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20.1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7395" marR="7395" marT="739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7395" marR="7395" marT="7395" marB="0" anchor="b"/>
                </a:tc>
                <a:extLst>
                  <a:ext uri="{0D108BD9-81ED-4DB2-BD59-A6C34878D82A}">
                    <a16:rowId xmlns="" xmlns:a16="http://schemas.microsoft.com/office/drawing/2014/main" val="1296515652"/>
                  </a:ext>
                </a:extLst>
              </a:tr>
              <a:tr h="50288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effectLst/>
                          <a:latin typeface="Book Antiqua" panose="02040602050305030304" pitchFamily="18" charset="0"/>
                        </a:rPr>
                        <a:t>однофотонные эмиссионные компьютерные томографы </a:t>
                      </a:r>
                      <a:r>
                        <a:rPr lang="ru-RU" sz="1200" b="1" u="none" strike="noStrike" dirty="0">
                          <a:solidFill>
                            <a:srgbClr val="FF0000"/>
                          </a:solidFill>
                          <a:effectLst/>
                          <a:latin typeface="Book Antiqua" panose="02040602050305030304" pitchFamily="18" charset="0"/>
                        </a:rPr>
                        <a:t>(ОФЭКТ)</a:t>
                      </a:r>
                      <a:endParaRPr lang="ru-RU" sz="1200" b="1" i="0" u="none" strike="noStrike" dirty="0">
                        <a:solidFill>
                          <a:srgbClr val="FF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599024" marR="7395" marT="739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20.2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7395" marR="7395" marT="739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7395" marR="7395" marT="7395" marB="0" anchor="b"/>
                </a:tc>
                <a:extLst>
                  <a:ext uri="{0D108BD9-81ED-4DB2-BD59-A6C34878D82A}">
                    <a16:rowId xmlns="" xmlns:a16="http://schemas.microsoft.com/office/drawing/2014/main" val="1158484941"/>
                  </a:ext>
                </a:extLst>
              </a:tr>
              <a:tr h="25144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effectLst/>
                          <a:latin typeface="Book Antiqua" panose="02040602050305030304" pitchFamily="18" charset="0"/>
                        </a:rPr>
                        <a:t>совмещенные ОФЭКТ/КТ установки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599024" marR="7395" marT="739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20.3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7395" marR="7395" marT="739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7395" marR="7395" marT="7395" marB="0" anchor="b"/>
                </a:tc>
                <a:extLst>
                  <a:ext uri="{0D108BD9-81ED-4DB2-BD59-A6C34878D82A}">
                    <a16:rowId xmlns="" xmlns:a16="http://schemas.microsoft.com/office/drawing/2014/main" val="906814019"/>
                  </a:ext>
                </a:extLst>
              </a:tr>
              <a:tr h="50288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effectLst/>
                          <a:latin typeface="Book Antiqua" panose="02040602050305030304" pitchFamily="18" charset="0"/>
                        </a:rPr>
                        <a:t>позитронно-эмиссионные томографы </a:t>
                      </a:r>
                      <a:r>
                        <a:rPr lang="ru-RU" sz="1200" b="1" u="none" strike="noStrike" dirty="0">
                          <a:solidFill>
                            <a:srgbClr val="FF0000"/>
                          </a:solidFill>
                          <a:effectLst/>
                          <a:latin typeface="Book Antiqua" panose="02040602050305030304" pitchFamily="18" charset="0"/>
                        </a:rPr>
                        <a:t>(ПЭТ)</a:t>
                      </a:r>
                      <a:endParaRPr lang="ru-RU" sz="1200" b="1" i="0" u="none" strike="noStrike" dirty="0">
                        <a:solidFill>
                          <a:srgbClr val="FF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599024" marR="7395" marT="739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20.4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7395" marR="7395" marT="739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7395" marR="7395" marT="7395" marB="0" anchor="b"/>
                </a:tc>
                <a:extLst>
                  <a:ext uri="{0D108BD9-81ED-4DB2-BD59-A6C34878D82A}">
                    <a16:rowId xmlns="" xmlns:a16="http://schemas.microsoft.com/office/drawing/2014/main" val="134762117"/>
                  </a:ext>
                </a:extLst>
              </a:tr>
              <a:tr h="25144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u="none" strike="noStrike" dirty="0">
                          <a:solidFill>
                            <a:srgbClr val="FF0000"/>
                          </a:solidFill>
                          <a:effectLst/>
                          <a:latin typeface="Book Antiqua" panose="02040602050305030304" pitchFamily="18" charset="0"/>
                        </a:rPr>
                        <a:t>совмещенные ПЭТ/КТ установки</a:t>
                      </a:r>
                      <a:endParaRPr lang="ru-RU" sz="1200" b="1" i="0" u="none" strike="noStrike" dirty="0">
                        <a:solidFill>
                          <a:srgbClr val="FF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599024" marR="7395" marT="739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20.5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7395" marR="7395" marT="739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7395" marR="7395" marT="7395" marB="0" anchor="b"/>
                </a:tc>
                <a:extLst>
                  <a:ext uri="{0D108BD9-81ED-4DB2-BD59-A6C34878D82A}">
                    <a16:rowId xmlns="" xmlns:a16="http://schemas.microsoft.com/office/drawing/2014/main" val="152906536"/>
                  </a:ext>
                </a:extLst>
              </a:tr>
              <a:tr h="37716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u="none" strike="noStrike" dirty="0">
                          <a:solidFill>
                            <a:srgbClr val="FF0000"/>
                          </a:solidFill>
                          <a:effectLst/>
                          <a:latin typeface="Book Antiqua" panose="02040602050305030304" pitchFamily="18" charset="0"/>
                        </a:rPr>
                        <a:t>из них: с циклотроном для синтеза </a:t>
                      </a:r>
                      <a:r>
                        <a:rPr lang="ru-RU" sz="1200" b="1" u="none" strike="noStrike" dirty="0" err="1">
                          <a:solidFill>
                            <a:srgbClr val="FF0000"/>
                          </a:solidFill>
                          <a:effectLst/>
                          <a:latin typeface="Book Antiqua" panose="02040602050305030304" pitchFamily="18" charset="0"/>
                        </a:rPr>
                        <a:t>ультракороткоживущих</a:t>
                      </a:r>
                      <a:r>
                        <a:rPr lang="ru-RU" sz="1200" b="1" u="none" strike="noStrike" dirty="0">
                          <a:solidFill>
                            <a:srgbClr val="FF0000"/>
                          </a:solidFill>
                          <a:effectLst/>
                          <a:latin typeface="Book Antiqua" panose="02040602050305030304" pitchFamily="18" charset="0"/>
                        </a:rPr>
                        <a:t> РФП</a:t>
                      </a:r>
                      <a:endParaRPr lang="ru-RU" sz="1200" b="1" i="0" u="none" strike="noStrike" dirty="0">
                        <a:solidFill>
                          <a:srgbClr val="FF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599024" marR="7395" marT="739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20.5.1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7395" marR="7395" marT="739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7395" marR="7395" marT="7395" marB="0" anchor="b"/>
                </a:tc>
                <a:extLst>
                  <a:ext uri="{0D108BD9-81ED-4DB2-BD59-A6C34878D82A}">
                    <a16:rowId xmlns="" xmlns:a16="http://schemas.microsoft.com/office/drawing/2014/main" val="3557113166"/>
                  </a:ext>
                </a:extLst>
              </a:tr>
              <a:tr h="25144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u="none" strike="noStrike" dirty="0">
                          <a:solidFill>
                            <a:srgbClr val="FF0000"/>
                          </a:solidFill>
                          <a:effectLst/>
                          <a:latin typeface="Book Antiqua" panose="02040602050305030304" pitchFamily="18" charset="0"/>
                        </a:rPr>
                        <a:t>совмещенные ПЭТ/МРТ установки</a:t>
                      </a:r>
                      <a:endParaRPr lang="ru-RU" sz="1200" b="1" i="0" u="none" strike="noStrike" dirty="0">
                        <a:solidFill>
                          <a:srgbClr val="FF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599024" marR="7395" marT="739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20.6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7395" marR="7395" marT="739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7395" marR="7395" marT="7395" marB="0" anchor="b"/>
                </a:tc>
                <a:extLst>
                  <a:ext uri="{0D108BD9-81ED-4DB2-BD59-A6C34878D82A}">
                    <a16:rowId xmlns="" xmlns:a16="http://schemas.microsoft.com/office/drawing/2014/main" val="3448766805"/>
                  </a:ext>
                </a:extLst>
              </a:tr>
              <a:tr h="37716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u="none" strike="noStrike" dirty="0">
                          <a:solidFill>
                            <a:srgbClr val="FF0000"/>
                          </a:solidFill>
                          <a:effectLst/>
                          <a:latin typeface="Book Antiqua" panose="02040602050305030304" pitchFamily="18" charset="0"/>
                        </a:rPr>
                        <a:t>из них: с циклотроном для синтеза </a:t>
                      </a:r>
                      <a:r>
                        <a:rPr lang="ru-RU" sz="1200" b="1" u="none" strike="noStrike" dirty="0" err="1">
                          <a:solidFill>
                            <a:srgbClr val="FF0000"/>
                          </a:solidFill>
                          <a:effectLst/>
                          <a:latin typeface="Book Antiqua" panose="02040602050305030304" pitchFamily="18" charset="0"/>
                        </a:rPr>
                        <a:t>ультракороткоживущих</a:t>
                      </a:r>
                      <a:r>
                        <a:rPr lang="ru-RU" sz="1200" b="1" u="none" strike="noStrike" dirty="0">
                          <a:solidFill>
                            <a:srgbClr val="FF0000"/>
                          </a:solidFill>
                          <a:effectLst/>
                          <a:latin typeface="Book Antiqua" panose="02040602050305030304" pitchFamily="18" charset="0"/>
                        </a:rPr>
                        <a:t> РФП</a:t>
                      </a:r>
                      <a:endParaRPr lang="ru-RU" sz="1200" b="1" i="0" u="none" strike="noStrike" dirty="0">
                        <a:solidFill>
                          <a:srgbClr val="FF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599024" marR="7395" marT="739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20.6.1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7395" marR="7395" marT="739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7395" marR="7395" marT="7395" marB="0" anchor="b"/>
                </a:tc>
                <a:extLst>
                  <a:ext uri="{0D108BD9-81ED-4DB2-BD59-A6C34878D82A}">
                    <a16:rowId xmlns="" xmlns:a16="http://schemas.microsoft.com/office/drawing/2014/main" val="2833040914"/>
                  </a:ext>
                </a:extLst>
              </a:tr>
              <a:tr h="37716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effectLst/>
                          <a:latin typeface="Book Antiqua" panose="02040602050305030304" pitchFamily="18" charset="0"/>
                        </a:rPr>
                        <a:t>циклотроны для синтеза </a:t>
                      </a:r>
                      <a:r>
                        <a:rPr lang="ru-RU" sz="1200" u="none" strike="noStrike" dirty="0" err="1">
                          <a:effectLst/>
                          <a:latin typeface="Book Antiqua" panose="02040602050305030304" pitchFamily="18" charset="0"/>
                        </a:rPr>
                        <a:t>ультракороткоживущих</a:t>
                      </a:r>
                      <a:r>
                        <a:rPr lang="ru-RU" sz="1200" u="none" strike="noStrike" dirty="0">
                          <a:effectLst/>
                          <a:latin typeface="Book Antiqua" panose="02040602050305030304" pitchFamily="18" charset="0"/>
                        </a:rPr>
                        <a:t> РФП </a:t>
                      </a:r>
                      <a:r>
                        <a:rPr lang="ru-RU" sz="1200" b="1" u="none" strike="noStrike" dirty="0">
                          <a:solidFill>
                            <a:srgbClr val="FF0000"/>
                          </a:solidFill>
                          <a:effectLst/>
                          <a:latin typeface="Book Antiqua" panose="02040602050305030304" pitchFamily="18" charset="0"/>
                        </a:rPr>
                        <a:t>(без ПЭТ установки)</a:t>
                      </a:r>
                      <a:endParaRPr lang="ru-RU" sz="1200" b="1" i="0" u="none" strike="noStrike" dirty="0">
                        <a:solidFill>
                          <a:srgbClr val="FF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599024" marR="7395" marT="739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Book Antiqua" panose="02040602050305030304" pitchFamily="18" charset="0"/>
                        </a:rPr>
                        <a:t>20.7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7395" marR="7395" marT="739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7395" marR="7395" marT="7395" marB="0" anchor="b"/>
                </a:tc>
                <a:extLst>
                  <a:ext uri="{0D108BD9-81ED-4DB2-BD59-A6C34878D82A}">
                    <a16:rowId xmlns="" xmlns:a16="http://schemas.microsoft.com/office/drawing/2014/main" val="3180170674"/>
                  </a:ext>
                </a:extLst>
              </a:tr>
              <a:tr h="14790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 err="1">
                          <a:effectLst/>
                          <a:latin typeface="Book Antiqua" panose="02040602050305030304" pitchFamily="18" charset="0"/>
                        </a:rPr>
                        <a:t>ренографы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266233" marR="7395" marT="739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Book Antiqua" panose="02040602050305030304" pitchFamily="18" charset="0"/>
                        </a:rPr>
                        <a:t>20.8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7395" marR="7395" marT="739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7395" marR="7395" marT="7395" marB="0" anchor="b"/>
                </a:tc>
                <a:extLst>
                  <a:ext uri="{0D108BD9-81ED-4DB2-BD59-A6C34878D82A}">
                    <a16:rowId xmlns="" xmlns:a16="http://schemas.microsoft.com/office/drawing/2014/main" val="3510185055"/>
                  </a:ext>
                </a:extLst>
              </a:tr>
              <a:tr h="251442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u="none" strike="noStrike" dirty="0">
                          <a:solidFill>
                            <a:srgbClr val="FF0000"/>
                          </a:solidFill>
                          <a:effectLst/>
                          <a:latin typeface="Book Antiqua" panose="02040602050305030304" pitchFamily="18" charset="0"/>
                        </a:rPr>
                        <a:t>Общее число аппаратов, подключенных к сети </a:t>
                      </a:r>
                      <a:r>
                        <a:rPr lang="ru-RU" sz="1200" b="1" u="none" strike="noStrike" dirty="0" err="1">
                          <a:solidFill>
                            <a:srgbClr val="FF0000"/>
                          </a:solidFill>
                          <a:effectLst/>
                          <a:latin typeface="Book Antiqua" panose="02040602050305030304" pitchFamily="18" charset="0"/>
                        </a:rPr>
                        <a:t>Интернетдля</a:t>
                      </a:r>
                      <a:r>
                        <a:rPr lang="ru-RU" sz="1200" b="1" u="none" strike="noStrike" dirty="0">
                          <a:solidFill>
                            <a:srgbClr val="FF0000"/>
                          </a:solidFill>
                          <a:effectLst/>
                          <a:latin typeface="Book Antiqua" panose="02040602050305030304" pitchFamily="18" charset="0"/>
                        </a:rPr>
                        <a:t> передачи данных</a:t>
                      </a:r>
                      <a:endParaRPr lang="ru-RU" sz="1200" b="1" i="0" u="none" strike="noStrike" dirty="0">
                        <a:solidFill>
                          <a:srgbClr val="FF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66558" marR="7395" marT="7395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Book Antiqua" panose="02040602050305030304" pitchFamily="18" charset="0"/>
                        </a:rPr>
                        <a:t>21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7395" marR="7395" marT="739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7395" marR="7395" marT="7395" marB="0" anchor="b"/>
                </a:tc>
                <a:extLst>
                  <a:ext uri="{0D108BD9-81ED-4DB2-BD59-A6C34878D82A}">
                    <a16:rowId xmlns="" xmlns:a16="http://schemas.microsoft.com/office/drawing/2014/main" val="849841860"/>
                  </a:ext>
                </a:extLst>
              </a:tr>
              <a:tr h="377164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u="none" strike="noStrike" dirty="0">
                          <a:effectLst/>
                          <a:latin typeface="Book Antiqua" panose="02040602050305030304" pitchFamily="18" charset="0"/>
                        </a:rPr>
                        <a:t>Радиологическая информационная сеть (</a:t>
                      </a:r>
                      <a:r>
                        <a:rPr lang="en-US" sz="1200" u="none" strike="noStrike" dirty="0">
                          <a:effectLst/>
                          <a:latin typeface="Book Antiqua" panose="02040602050305030304" pitchFamily="18" charset="0"/>
                        </a:rPr>
                        <a:t>RIS)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66558" marR="7395" marT="7395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Book Antiqua" panose="02040602050305030304" pitchFamily="18" charset="0"/>
                        </a:rPr>
                        <a:t>22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7395" marR="7395" marT="739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7395" marR="7395" marT="7395" marB="0" anchor="b"/>
                </a:tc>
                <a:extLst>
                  <a:ext uri="{0D108BD9-81ED-4DB2-BD59-A6C34878D82A}">
                    <a16:rowId xmlns="" xmlns:a16="http://schemas.microsoft.com/office/drawing/2014/main" val="994870328"/>
                  </a:ext>
                </a:extLst>
              </a:tr>
              <a:tr h="354977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u="none" strike="noStrike" dirty="0">
                          <a:solidFill>
                            <a:srgbClr val="FF0000"/>
                          </a:solidFill>
                          <a:effectLst/>
                          <a:latin typeface="Book Antiqua" panose="02040602050305030304" pitchFamily="18" charset="0"/>
                        </a:rPr>
                        <a:t>Число аппаратов подключенных к системе получения, архивирования, хранения и поиска цифровых изображений (PACS)</a:t>
                      </a:r>
                      <a:endParaRPr lang="ru-RU" sz="1200" b="1" i="0" u="none" strike="noStrike" dirty="0">
                        <a:solidFill>
                          <a:srgbClr val="FF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66558" marR="7395" marT="7395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Book Antiqua" panose="02040602050305030304" pitchFamily="18" charset="0"/>
                        </a:rPr>
                        <a:t>23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7395" marR="7395" marT="739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7395" marR="7395" marT="7395" marB="0" anchor="b"/>
                </a:tc>
                <a:extLst>
                  <a:ext uri="{0D108BD9-81ED-4DB2-BD59-A6C34878D82A}">
                    <a16:rowId xmlns="" xmlns:a16="http://schemas.microsoft.com/office/drawing/2014/main" val="9391575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28490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58490854"/>
              </p:ext>
            </p:extLst>
          </p:nvPr>
        </p:nvGraphicFramePr>
        <p:xfrm>
          <a:off x="875656" y="1600200"/>
          <a:ext cx="7656784" cy="434020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920630">
                  <a:extLst>
                    <a:ext uri="{9D8B030D-6E8A-4147-A177-3AD203B41FA5}">
                      <a16:colId xmlns="" xmlns:a16="http://schemas.microsoft.com/office/drawing/2014/main" val="171400671"/>
                    </a:ext>
                  </a:extLst>
                </a:gridCol>
                <a:gridCol w="397499">
                  <a:extLst>
                    <a:ext uri="{9D8B030D-6E8A-4147-A177-3AD203B41FA5}">
                      <a16:colId xmlns="" xmlns:a16="http://schemas.microsoft.com/office/drawing/2014/main" val="2935383129"/>
                    </a:ext>
                  </a:extLst>
                </a:gridCol>
                <a:gridCol w="871114">
                  <a:extLst>
                    <a:ext uri="{9D8B030D-6E8A-4147-A177-3AD203B41FA5}">
                      <a16:colId xmlns="" xmlns:a16="http://schemas.microsoft.com/office/drawing/2014/main" val="2677335740"/>
                    </a:ext>
                  </a:extLst>
                </a:gridCol>
                <a:gridCol w="871114">
                  <a:extLst>
                    <a:ext uri="{9D8B030D-6E8A-4147-A177-3AD203B41FA5}">
                      <a16:colId xmlns="" xmlns:a16="http://schemas.microsoft.com/office/drawing/2014/main" val="4123370947"/>
                    </a:ext>
                  </a:extLst>
                </a:gridCol>
                <a:gridCol w="871114">
                  <a:extLst>
                    <a:ext uri="{9D8B030D-6E8A-4147-A177-3AD203B41FA5}">
                      <a16:colId xmlns="" xmlns:a16="http://schemas.microsoft.com/office/drawing/2014/main" val="3823394624"/>
                    </a:ext>
                  </a:extLst>
                </a:gridCol>
                <a:gridCol w="871114">
                  <a:extLst>
                    <a:ext uri="{9D8B030D-6E8A-4147-A177-3AD203B41FA5}">
                      <a16:colId xmlns="" xmlns:a16="http://schemas.microsoft.com/office/drawing/2014/main" val="738331939"/>
                    </a:ext>
                  </a:extLst>
                </a:gridCol>
                <a:gridCol w="854199">
                  <a:extLst>
                    <a:ext uri="{9D8B030D-6E8A-4147-A177-3AD203B41FA5}">
                      <a16:colId xmlns="" xmlns:a16="http://schemas.microsoft.com/office/drawing/2014/main" val="4117778107"/>
                    </a:ext>
                  </a:extLst>
                </a:gridCol>
              </a:tblGrid>
              <a:tr h="16078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Наименование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8039" marR="8039" marT="8039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№ стр.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8039" marR="8039" marT="8039" marB="0" vert="vert27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Число аппаратов и оборудования всего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8039" marR="8039" marT="8039" marB="0" anchor="ctr"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из них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8039" marR="8039" marT="8039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449121516"/>
                  </a:ext>
                </a:extLst>
              </a:tr>
              <a:tr h="137467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в подразделениях, оказывающих медицинскую помощь в амбулаторных условиях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действующих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со сроком эксплуатации свыше 10 лет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из них в подразделениях, оказывающих медицинскую помощь в амбулаторных условиях (из гр. 6)</a:t>
                      </a:r>
                      <a:endParaRPr lang="ru-RU" sz="1200" b="1" i="0" u="none" strike="noStrike" dirty="0">
                        <a:solidFill>
                          <a:srgbClr val="FF0000"/>
                        </a:solidFill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8039" marR="8039" marT="8039" marB="0" anchor="ctr"/>
                </a:tc>
                <a:extLst>
                  <a:ext uri="{0D108BD9-81ED-4DB2-BD59-A6C34878D82A}">
                    <a16:rowId xmlns="" xmlns:a16="http://schemas.microsoft.com/office/drawing/2014/main" val="2051789528"/>
                  </a:ext>
                </a:extLst>
              </a:tr>
              <a:tr h="44911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2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5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6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7</a:t>
                      </a:r>
                      <a:endParaRPr lang="ru-RU" sz="1200" b="1" i="0" u="none" strike="noStrike" dirty="0">
                        <a:solidFill>
                          <a:srgbClr val="FF0000"/>
                        </a:solidFill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8039" marR="8039" marT="8039" marB="0" anchor="ctr"/>
                </a:tc>
                <a:extLst>
                  <a:ext uri="{0D108BD9-81ED-4DB2-BD59-A6C34878D82A}">
                    <a16:rowId xmlns="" xmlns:a16="http://schemas.microsoft.com/office/drawing/2014/main" val="3864915470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effectLst/>
                        </a:rPr>
                        <a:t>Рентгентерапевтические аппараты, всего: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72351" marR="8039" marT="80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1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8039" marR="8039" marT="803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 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8039" marR="8039" marT="803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8039" marR="8039" marT="803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8039" marR="8039" marT="803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8039" marR="8039" marT="8039" marB="0" anchor="b"/>
                </a:tc>
                <a:extLst>
                  <a:ext uri="{0D108BD9-81ED-4DB2-BD59-A6C34878D82A}">
                    <a16:rowId xmlns="" xmlns:a16="http://schemas.microsoft.com/office/drawing/2014/main" val="622146804"/>
                  </a:ext>
                </a:extLst>
              </a:tr>
              <a:tr h="95664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effectLst/>
                        </a:rPr>
                        <a:t>близкофокусные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217053" marR="8039" marT="80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1.1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8039" marR="8039" marT="803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 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8039" marR="8039" marT="803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 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8039" marR="8039" marT="803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 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8039" marR="8039" marT="803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8039" marR="8039" marT="8039" marB="0" anchor="b"/>
                </a:tc>
                <a:extLst>
                  <a:ext uri="{0D108BD9-81ED-4DB2-BD59-A6C34878D82A}">
                    <a16:rowId xmlns="" xmlns:a16="http://schemas.microsoft.com/office/drawing/2014/main" val="3858102528"/>
                  </a:ext>
                </a:extLst>
              </a:tr>
              <a:tr h="54665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effectLst/>
                        </a:rPr>
                        <a:t>для глубокой рентгенотерапии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217053" marR="8039" marT="80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1.2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8039" marR="8039" marT="803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8039" marR="8039" marT="803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 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8039" marR="8039" marT="803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 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8039" marR="8039" marT="803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 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8039" marR="8039" marT="8039" marB="0" anchor="b"/>
                </a:tc>
                <a:extLst>
                  <a:ext uri="{0D108BD9-81ED-4DB2-BD59-A6C34878D82A}">
                    <a16:rowId xmlns="" xmlns:a16="http://schemas.microsoft.com/office/drawing/2014/main" val="1441304806"/>
                  </a:ext>
                </a:extLst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87624" y="495182"/>
            <a:ext cx="73448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000099"/>
                </a:solidFill>
                <a:latin typeface="Book Antiqua" panose="02040602050305030304" pitchFamily="18" charset="0"/>
              </a:rPr>
              <a:t>Изменение таблиц </a:t>
            </a:r>
            <a:r>
              <a:rPr lang="ru-RU" dirty="0" smtClean="0">
                <a:solidFill>
                  <a:srgbClr val="003399"/>
                </a:solidFill>
                <a:latin typeface="Book Antiqua" panose="02040602050305030304" pitchFamily="18" charset="0"/>
              </a:rPr>
              <a:t>5118 </a:t>
            </a:r>
            <a:r>
              <a:rPr lang="ru-RU" dirty="0">
                <a:solidFill>
                  <a:srgbClr val="003399"/>
                </a:solidFill>
                <a:latin typeface="Book Antiqua" panose="02040602050305030304" pitchFamily="18" charset="0"/>
              </a:rPr>
              <a:t>«Аппараты и оборудование отделений (кабинетов) лучевой терапии</a:t>
            </a:r>
            <a:r>
              <a:rPr lang="ru-RU" dirty="0" smtClean="0">
                <a:solidFill>
                  <a:srgbClr val="003399"/>
                </a:solidFill>
                <a:latin typeface="Book Antiqua" panose="02040602050305030304" pitchFamily="18" charset="0"/>
              </a:rPr>
              <a:t>»</a:t>
            </a:r>
            <a:endParaRPr lang="ru-RU" dirty="0">
              <a:solidFill>
                <a:srgbClr val="000099"/>
              </a:solidFill>
              <a:latin typeface="Book Antiqua" panose="0204060205030503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361" y="314869"/>
            <a:ext cx="713294" cy="67061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499992" y="4293096"/>
            <a:ext cx="3816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Book Antiqua" panose="02040602050305030304" pitchFamily="18" charset="0"/>
              </a:rPr>
              <a:t>Добавили дополнительную графу</a:t>
            </a:r>
            <a:endParaRPr lang="ru-RU" dirty="0">
              <a:solidFill>
                <a:srgbClr val="FF0000"/>
              </a:solidFill>
              <a:latin typeface="Book Antiqua" panose="02040602050305030304" pitchFamily="18" charset="0"/>
            </a:endParaRPr>
          </a:p>
        </p:txBody>
      </p:sp>
      <p:cxnSp>
        <p:nvCxnSpPr>
          <p:cNvPr id="10" name="Прямая со стрелкой 9"/>
          <p:cNvCxnSpPr>
            <a:stCxn id="8" idx="0"/>
          </p:cNvCxnSpPr>
          <p:nvPr/>
        </p:nvCxnSpPr>
        <p:spPr>
          <a:xfrm flipV="1">
            <a:off x="6408204" y="3789040"/>
            <a:ext cx="1404156" cy="50405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671900" y="1158449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0099"/>
                </a:solidFill>
                <a:latin typeface="Book Antiqua" panose="02040602050305030304" pitchFamily="18" charset="0"/>
              </a:rPr>
              <a:t>2019 год</a:t>
            </a:r>
          </a:p>
        </p:txBody>
      </p:sp>
    </p:spTree>
    <p:extLst>
      <p:ext uri="{BB962C8B-B14F-4D97-AF65-F5344CB8AC3E}">
        <p14:creationId xmlns:p14="http://schemas.microsoft.com/office/powerpoint/2010/main" val="21806521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87624" y="495182"/>
            <a:ext cx="73448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000099"/>
                </a:solidFill>
                <a:latin typeface="Book Antiqua" panose="02040602050305030304" pitchFamily="18" charset="0"/>
              </a:rPr>
              <a:t>Изменение таблиц </a:t>
            </a:r>
            <a:r>
              <a:rPr lang="ru-RU" dirty="0" smtClean="0">
                <a:solidFill>
                  <a:srgbClr val="003399"/>
                </a:solidFill>
                <a:latin typeface="Book Antiqua" panose="02040602050305030304" pitchFamily="18" charset="0"/>
              </a:rPr>
              <a:t>5118 </a:t>
            </a:r>
            <a:r>
              <a:rPr lang="ru-RU" dirty="0">
                <a:solidFill>
                  <a:srgbClr val="003399"/>
                </a:solidFill>
                <a:latin typeface="Book Antiqua" panose="02040602050305030304" pitchFamily="18" charset="0"/>
              </a:rPr>
              <a:t>«Аппараты и оборудование отделений (кабинетов) лучевой терапии</a:t>
            </a:r>
            <a:r>
              <a:rPr lang="ru-RU" dirty="0" smtClean="0">
                <a:solidFill>
                  <a:srgbClr val="003399"/>
                </a:solidFill>
                <a:latin typeface="Book Antiqua" panose="02040602050305030304" pitchFamily="18" charset="0"/>
              </a:rPr>
              <a:t>»</a:t>
            </a:r>
            <a:endParaRPr lang="ru-RU" dirty="0">
              <a:solidFill>
                <a:srgbClr val="000099"/>
              </a:solidFill>
              <a:latin typeface="Book Antiqua" panose="0204060205030503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361" y="314869"/>
            <a:ext cx="713294" cy="67061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671900" y="1158449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0099"/>
                </a:solidFill>
                <a:latin typeface="Book Antiqua" panose="02040602050305030304" pitchFamily="18" charset="0"/>
              </a:rPr>
              <a:t>2019 год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7742280"/>
              </p:ext>
            </p:extLst>
          </p:nvPr>
        </p:nvGraphicFramePr>
        <p:xfrm>
          <a:off x="910746" y="1540718"/>
          <a:ext cx="7872809" cy="498039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215376">
                  <a:extLst>
                    <a:ext uri="{9D8B030D-6E8A-4147-A177-3AD203B41FA5}">
                      <a16:colId xmlns="" xmlns:a16="http://schemas.microsoft.com/office/drawing/2014/main" val="214192604"/>
                    </a:ext>
                  </a:extLst>
                </a:gridCol>
                <a:gridCol w="1077333">
                  <a:extLst>
                    <a:ext uri="{9D8B030D-6E8A-4147-A177-3AD203B41FA5}">
                      <a16:colId xmlns="" xmlns:a16="http://schemas.microsoft.com/office/drawing/2014/main" val="1188355623"/>
                    </a:ext>
                  </a:extLst>
                </a:gridCol>
                <a:gridCol w="580100">
                  <a:extLst>
                    <a:ext uri="{9D8B030D-6E8A-4147-A177-3AD203B41FA5}">
                      <a16:colId xmlns="" xmlns:a16="http://schemas.microsoft.com/office/drawing/2014/main" val="2678698721"/>
                    </a:ext>
                  </a:extLst>
                </a:gridCol>
              </a:tblGrid>
              <a:tr h="22530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u="none" strike="noStrike" dirty="0">
                          <a:solidFill>
                            <a:srgbClr val="FF0000"/>
                          </a:solidFill>
                          <a:effectLst/>
                          <a:latin typeface="Book Antiqua" panose="02040602050305030304" pitchFamily="18" charset="0"/>
                        </a:rPr>
                        <a:t>Гамма-терапевтические аппараты для дистанционной лучевой терапии, всего</a:t>
                      </a:r>
                      <a:endParaRPr lang="ru-RU" sz="1200" b="1" i="0" u="none" strike="noStrike" dirty="0">
                        <a:solidFill>
                          <a:srgbClr val="FF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59639" marR="6627" marT="662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2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6627" marR="6627" marT="6627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6627" marR="6627" marT="6627" marB="0" anchor="b"/>
                </a:tc>
                <a:extLst>
                  <a:ext uri="{0D108BD9-81ED-4DB2-BD59-A6C34878D82A}">
                    <a16:rowId xmlns="" xmlns:a16="http://schemas.microsoft.com/office/drawing/2014/main" val="2861575239"/>
                  </a:ext>
                </a:extLst>
              </a:tr>
              <a:tr h="33795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u="none" strike="noStrike" dirty="0">
                          <a:solidFill>
                            <a:srgbClr val="FF0000"/>
                          </a:solidFill>
                          <a:effectLst/>
                          <a:latin typeface="Book Antiqua" panose="02040602050305030304" pitchFamily="18" charset="0"/>
                        </a:rPr>
                        <a:t>Линейные ускорители электронов, всего</a:t>
                      </a:r>
                      <a:endParaRPr lang="ru-RU" sz="1200" b="1" i="0" u="none" strike="noStrike" dirty="0">
                        <a:solidFill>
                          <a:srgbClr val="FF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59639" marR="6627" marT="662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3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6627" marR="6627" marT="6627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6627" marR="6627" marT="6627" marB="0" anchor="b"/>
                </a:tc>
                <a:extLst>
                  <a:ext uri="{0D108BD9-81ED-4DB2-BD59-A6C34878D82A}">
                    <a16:rowId xmlns="" xmlns:a16="http://schemas.microsoft.com/office/drawing/2014/main" val="3584718849"/>
                  </a:ext>
                </a:extLst>
              </a:tr>
              <a:tr h="33795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u="none" strike="noStrike" dirty="0">
                          <a:solidFill>
                            <a:srgbClr val="FF0000"/>
                          </a:solidFill>
                          <a:effectLst/>
                          <a:latin typeface="Book Antiqua" panose="02040602050305030304" pitchFamily="18" charset="0"/>
                        </a:rPr>
                        <a:t>из них: для конвенциальной лучевой терапии многопластинчатого коллиматора</a:t>
                      </a:r>
                      <a:endParaRPr lang="ru-RU" sz="1200" b="1" i="0" u="none" strike="noStrike" dirty="0">
                        <a:solidFill>
                          <a:srgbClr val="FF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178918" marR="6627" marT="662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3.1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6627" marR="6627" marT="6627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6627" marR="6627" marT="6627" marB="0" anchor="b"/>
                </a:tc>
                <a:extLst>
                  <a:ext uri="{0D108BD9-81ED-4DB2-BD59-A6C34878D82A}">
                    <a16:rowId xmlns="" xmlns:a16="http://schemas.microsoft.com/office/drawing/2014/main" val="4047781680"/>
                  </a:ext>
                </a:extLst>
              </a:tr>
              <a:tr h="225304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u="none" strike="noStrike" dirty="0">
                          <a:solidFill>
                            <a:srgbClr val="FF0000"/>
                          </a:solidFill>
                          <a:effectLst/>
                          <a:latin typeface="Book Antiqua" panose="02040602050305030304" pitchFamily="18" charset="0"/>
                        </a:rPr>
                        <a:t>для конформной радиотерапии с многопластинчатым коллиматором</a:t>
                      </a:r>
                      <a:endParaRPr lang="ru-RU" sz="1200" b="1" i="0" u="none" strike="noStrike" dirty="0">
                        <a:solidFill>
                          <a:srgbClr val="FF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178918" marR="6627" marT="6627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3.2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6627" marR="6627" marT="6627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6627" marR="6627" marT="6627" marB="0" anchor="b"/>
                </a:tc>
                <a:extLst>
                  <a:ext uri="{0D108BD9-81ED-4DB2-BD59-A6C34878D82A}">
                    <a16:rowId xmlns="" xmlns:a16="http://schemas.microsoft.com/office/drawing/2014/main" val="259541672"/>
                  </a:ext>
                </a:extLst>
              </a:tr>
              <a:tr h="337956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u="none" strike="noStrike" dirty="0">
                          <a:solidFill>
                            <a:srgbClr val="FF0000"/>
                          </a:solidFill>
                          <a:effectLst/>
                          <a:latin typeface="Book Antiqua" panose="02040602050305030304" pitchFamily="18" charset="0"/>
                        </a:rPr>
                        <a:t>из них: с возможностью контроля укладки пациента по рентгеновским изображениям</a:t>
                      </a:r>
                      <a:endParaRPr lang="ru-RU" sz="1200" b="1" i="0" u="none" strike="noStrike" dirty="0">
                        <a:solidFill>
                          <a:srgbClr val="FF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477115" marR="6627" marT="6627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3.2.1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6627" marR="6627" marT="6627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6627" marR="6627" marT="6627" marB="0" anchor="b"/>
                </a:tc>
                <a:extLst>
                  <a:ext uri="{0D108BD9-81ED-4DB2-BD59-A6C34878D82A}">
                    <a16:rowId xmlns="" xmlns:a16="http://schemas.microsoft.com/office/drawing/2014/main" val="3902293816"/>
                  </a:ext>
                </a:extLst>
              </a:tr>
              <a:tr h="450608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u="none" strike="noStrike" dirty="0">
                          <a:solidFill>
                            <a:srgbClr val="FF0000"/>
                          </a:solidFill>
                          <a:effectLst/>
                          <a:latin typeface="Book Antiqua" panose="02040602050305030304" pitchFamily="18" charset="0"/>
                        </a:rPr>
                        <a:t> с возможностью контроля укладки пациента по изображениям, полученным из терапевтического пучка</a:t>
                      </a:r>
                      <a:endParaRPr lang="ru-RU" sz="1200" b="1" i="0" u="none" strike="noStrike" dirty="0">
                        <a:solidFill>
                          <a:srgbClr val="FF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477115" marR="6627" marT="6627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3.2.2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6627" marR="6627" marT="6627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6627" marR="6627" marT="6627" marB="0" anchor="b"/>
                </a:tc>
                <a:extLst>
                  <a:ext uri="{0D108BD9-81ED-4DB2-BD59-A6C34878D82A}">
                    <a16:rowId xmlns="" xmlns:a16="http://schemas.microsoft.com/office/drawing/2014/main" val="508256647"/>
                  </a:ext>
                </a:extLst>
              </a:tr>
              <a:tr h="225304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u="none" strike="noStrike" dirty="0">
                          <a:solidFill>
                            <a:srgbClr val="FF0000"/>
                          </a:solidFill>
                          <a:effectLst/>
                          <a:latin typeface="Book Antiqua" panose="02040602050305030304" pitchFamily="18" charset="0"/>
                        </a:rPr>
                        <a:t> с возможностью лучевой терапии с модуляцией интенсивности</a:t>
                      </a:r>
                      <a:endParaRPr lang="ru-RU" sz="1200" b="1" i="0" u="none" strike="noStrike" dirty="0">
                        <a:solidFill>
                          <a:srgbClr val="FF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477115" marR="6627" marT="6627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3.2.3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6627" marR="6627" marT="6627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6627" marR="6627" marT="6627" marB="0" anchor="b"/>
                </a:tc>
                <a:extLst>
                  <a:ext uri="{0D108BD9-81ED-4DB2-BD59-A6C34878D82A}">
                    <a16:rowId xmlns="" xmlns:a16="http://schemas.microsoft.com/office/drawing/2014/main" val="2711425221"/>
                  </a:ext>
                </a:extLst>
              </a:tr>
              <a:tr h="337956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u="none" strike="noStrike" dirty="0">
                          <a:solidFill>
                            <a:srgbClr val="FF0000"/>
                          </a:solidFill>
                          <a:effectLst/>
                          <a:latin typeface="Book Antiqua" panose="02040602050305030304" pitchFamily="18" charset="0"/>
                        </a:rPr>
                        <a:t>с возможностью ротационного облучения с модуляцией интенсивности пучка излучения</a:t>
                      </a:r>
                      <a:endParaRPr lang="ru-RU" sz="1200" b="1" i="0" u="none" strike="noStrike" dirty="0">
                        <a:solidFill>
                          <a:srgbClr val="FF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477115" marR="6627" marT="6627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3.2.4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6627" marR="6627" marT="6627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6627" marR="6627" marT="6627" marB="0" anchor="b"/>
                </a:tc>
                <a:extLst>
                  <a:ext uri="{0D108BD9-81ED-4DB2-BD59-A6C34878D82A}">
                    <a16:rowId xmlns="" xmlns:a16="http://schemas.microsoft.com/office/drawing/2014/main" val="2762784203"/>
                  </a:ext>
                </a:extLst>
              </a:tr>
              <a:tr h="337956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u="none" strike="noStrike" dirty="0">
                          <a:solidFill>
                            <a:srgbClr val="FF0000"/>
                          </a:solidFill>
                          <a:effectLst/>
                          <a:latin typeface="Book Antiqua" panose="02040602050305030304" pitchFamily="18" charset="0"/>
                        </a:rPr>
                        <a:t>с возможностью синхронизации лучевой терапии с дыханием пациента</a:t>
                      </a:r>
                      <a:endParaRPr lang="ru-RU" sz="1200" b="1" i="0" u="none" strike="noStrike" dirty="0">
                        <a:solidFill>
                          <a:srgbClr val="FF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477115" marR="6627" marT="6627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3.2.5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6627" marR="6627" marT="6627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6627" marR="6627" marT="6627" marB="0" anchor="b"/>
                </a:tc>
                <a:extLst>
                  <a:ext uri="{0D108BD9-81ED-4DB2-BD59-A6C34878D82A}">
                    <a16:rowId xmlns="" xmlns:a16="http://schemas.microsoft.com/office/drawing/2014/main" val="802834953"/>
                  </a:ext>
                </a:extLst>
              </a:tr>
              <a:tr h="225304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u="none" strike="noStrike" dirty="0">
                          <a:solidFill>
                            <a:srgbClr val="FF0000"/>
                          </a:solidFill>
                          <a:effectLst/>
                          <a:latin typeface="Book Antiqua" panose="02040602050305030304" pitchFamily="18" charset="0"/>
                        </a:rPr>
                        <a:t>с возможностью проведения стереотаксической лучевой терапии</a:t>
                      </a:r>
                      <a:endParaRPr lang="ru-RU" sz="1200" b="1" i="0" u="none" strike="noStrike" dirty="0">
                        <a:solidFill>
                          <a:srgbClr val="FF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477115" marR="6627" marT="6627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3.2.6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6627" marR="6627" marT="6627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6627" marR="6627" marT="6627" marB="0" anchor="b"/>
                </a:tc>
                <a:extLst>
                  <a:ext uri="{0D108BD9-81ED-4DB2-BD59-A6C34878D82A}">
                    <a16:rowId xmlns="" xmlns:a16="http://schemas.microsoft.com/office/drawing/2014/main" val="4055723687"/>
                  </a:ext>
                </a:extLst>
              </a:tr>
              <a:tr h="225304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u="none" strike="noStrike" dirty="0">
                          <a:solidFill>
                            <a:srgbClr val="FF0000"/>
                          </a:solidFill>
                          <a:effectLst/>
                          <a:latin typeface="Book Antiqua" panose="02040602050305030304" pitchFamily="18" charset="0"/>
                        </a:rPr>
                        <a:t>с возможностью облучения энергиям 10+МэВ и электронами (высокоэнергетические)</a:t>
                      </a:r>
                      <a:endParaRPr lang="ru-RU" sz="1200" b="1" i="0" u="none" strike="noStrike" dirty="0">
                        <a:solidFill>
                          <a:srgbClr val="FF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178918" marR="6627" marT="6627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3.2.7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6627" marR="6627" marT="6627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6627" marR="6627" marT="6627" marB="0" anchor="b"/>
                </a:tc>
                <a:extLst>
                  <a:ext uri="{0D108BD9-81ED-4DB2-BD59-A6C34878D82A}">
                    <a16:rowId xmlns="" xmlns:a16="http://schemas.microsoft.com/office/drawing/2014/main" val="1717183688"/>
                  </a:ext>
                </a:extLst>
              </a:tr>
              <a:tr h="225304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u="none" strike="noStrike" dirty="0">
                          <a:solidFill>
                            <a:srgbClr val="FF0000"/>
                          </a:solidFill>
                          <a:effectLst/>
                          <a:latin typeface="Book Antiqua" panose="02040602050305030304" pitchFamily="18" charset="0"/>
                        </a:rPr>
                        <a:t>Аппараты и комплекты оборудования для проведения контактной радиотерапии, всего</a:t>
                      </a:r>
                      <a:endParaRPr lang="ru-RU" sz="1200" b="1" i="0" u="none" strike="noStrike" dirty="0">
                        <a:solidFill>
                          <a:srgbClr val="FF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178918" marR="6627" marT="6627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4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6627" marR="6627" marT="6627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6627" marR="6627" marT="6627" marB="0" anchor="b"/>
                </a:tc>
                <a:extLst>
                  <a:ext uri="{0D108BD9-81ED-4DB2-BD59-A6C34878D82A}">
                    <a16:rowId xmlns="" xmlns:a16="http://schemas.microsoft.com/office/drawing/2014/main" val="1255463884"/>
                  </a:ext>
                </a:extLst>
              </a:tr>
              <a:tr h="225304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u="none" strike="noStrike" dirty="0">
                          <a:solidFill>
                            <a:srgbClr val="FF0000"/>
                          </a:solidFill>
                          <a:effectLst/>
                          <a:latin typeface="Book Antiqua" panose="02040602050305030304" pitchFamily="18" charset="0"/>
                        </a:rPr>
                        <a:t>из них: внутриполостной радиотерапии</a:t>
                      </a:r>
                      <a:endParaRPr lang="ru-RU" sz="1200" b="1" i="0" u="none" strike="noStrike" dirty="0">
                        <a:solidFill>
                          <a:srgbClr val="FF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477115" marR="6627" marT="6627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4.1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6627" marR="6627" marT="6627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6627" marR="6627" marT="6627" marB="0" anchor="b"/>
                </a:tc>
                <a:extLst>
                  <a:ext uri="{0D108BD9-81ED-4DB2-BD59-A6C34878D82A}">
                    <a16:rowId xmlns="" xmlns:a16="http://schemas.microsoft.com/office/drawing/2014/main" val="3985053108"/>
                  </a:ext>
                </a:extLst>
              </a:tr>
              <a:tr h="132532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u="none" strike="noStrike" dirty="0">
                          <a:solidFill>
                            <a:srgbClr val="FF0000"/>
                          </a:solidFill>
                          <a:effectLst/>
                          <a:latin typeface="Book Antiqua" panose="02040602050305030304" pitchFamily="18" charset="0"/>
                        </a:rPr>
                        <a:t>внутритканевой с высокой мощностью дозы</a:t>
                      </a:r>
                      <a:endParaRPr lang="ru-RU" sz="1200" b="1" i="0" u="none" strike="noStrike" dirty="0">
                        <a:solidFill>
                          <a:srgbClr val="FF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178918" marR="6627" marT="6627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4.2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6627" marR="6627" marT="6627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6627" marR="6627" marT="6627" marB="0" anchor="b"/>
                </a:tc>
                <a:extLst>
                  <a:ext uri="{0D108BD9-81ED-4DB2-BD59-A6C34878D82A}">
                    <a16:rowId xmlns="" xmlns:a16="http://schemas.microsoft.com/office/drawing/2014/main" val="1896344808"/>
                  </a:ext>
                </a:extLst>
              </a:tr>
              <a:tr h="225304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u="none" strike="noStrike" dirty="0">
                          <a:solidFill>
                            <a:srgbClr val="FF0000"/>
                          </a:solidFill>
                          <a:effectLst/>
                          <a:latin typeface="Book Antiqua" panose="02040602050305030304" pitchFamily="18" charset="0"/>
                        </a:rPr>
                        <a:t>внутритканевой </a:t>
                      </a:r>
                      <a:r>
                        <a:rPr lang="ru-RU" sz="1200" b="1" u="none" strike="noStrike" dirty="0" err="1">
                          <a:solidFill>
                            <a:srgbClr val="FF0000"/>
                          </a:solidFill>
                          <a:effectLst/>
                          <a:latin typeface="Book Antiqua" panose="02040602050305030304" pitchFamily="18" charset="0"/>
                        </a:rPr>
                        <a:t>микроисточниками</a:t>
                      </a:r>
                      <a:r>
                        <a:rPr lang="ru-RU" sz="1200" b="1" u="none" strike="noStrike" dirty="0">
                          <a:solidFill>
                            <a:srgbClr val="FF0000"/>
                          </a:solidFill>
                          <a:effectLst/>
                          <a:latin typeface="Book Antiqua" panose="02040602050305030304" pitchFamily="18" charset="0"/>
                        </a:rPr>
                        <a:t> с низкой мощностью дозы</a:t>
                      </a:r>
                      <a:endParaRPr lang="ru-RU" sz="1200" b="1" i="0" u="none" strike="noStrike" dirty="0">
                        <a:solidFill>
                          <a:srgbClr val="FF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178918" marR="6627" marT="6627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Book Antiqua" panose="02040602050305030304" pitchFamily="18" charset="0"/>
                        </a:rPr>
                        <a:t>4.3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6627" marR="6627" marT="6627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6627" marR="6627" marT="6627" marB="0" anchor="b"/>
                </a:tc>
                <a:extLst>
                  <a:ext uri="{0D108BD9-81ED-4DB2-BD59-A6C34878D82A}">
                    <a16:rowId xmlns="" xmlns:a16="http://schemas.microsoft.com/office/drawing/2014/main" val="3361585062"/>
                  </a:ext>
                </a:extLst>
              </a:tr>
              <a:tr h="22530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u="none" strike="noStrike" dirty="0">
                          <a:solidFill>
                            <a:srgbClr val="FF0000"/>
                          </a:solidFill>
                          <a:effectLst/>
                          <a:latin typeface="Book Antiqua" panose="02040602050305030304" pitchFamily="18" charset="0"/>
                        </a:rPr>
                        <a:t>аппликационной</a:t>
                      </a:r>
                      <a:endParaRPr lang="ru-RU" sz="1200" b="1" i="0" u="none" strike="noStrike" dirty="0">
                        <a:solidFill>
                          <a:srgbClr val="FF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178918" marR="6627" marT="662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Book Antiqua" panose="02040602050305030304" pitchFamily="18" charset="0"/>
                        </a:rPr>
                        <a:t>4.4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6627" marR="6627" marT="6627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6627" marR="6627" marT="6627" marB="0" anchor="b"/>
                </a:tc>
                <a:extLst>
                  <a:ext uri="{0D108BD9-81ED-4DB2-BD59-A6C34878D82A}">
                    <a16:rowId xmlns="" xmlns:a16="http://schemas.microsoft.com/office/drawing/2014/main" val="1411617808"/>
                  </a:ext>
                </a:extLst>
              </a:tr>
              <a:tr h="225304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u="none" strike="noStrike" dirty="0">
                          <a:solidFill>
                            <a:srgbClr val="FF0000"/>
                          </a:solidFill>
                          <a:effectLst/>
                          <a:latin typeface="Book Antiqua" panose="02040602050305030304" pitchFamily="18" charset="0"/>
                        </a:rPr>
                        <a:t>внутрисосудистой</a:t>
                      </a:r>
                      <a:endParaRPr lang="ru-RU" sz="1200" b="1" i="0" u="none" strike="noStrike" dirty="0">
                        <a:solidFill>
                          <a:srgbClr val="FF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178918" marR="6627" marT="6627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Book Antiqua" panose="02040602050305030304" pitchFamily="18" charset="0"/>
                        </a:rPr>
                        <a:t>4.5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6627" marR="6627" marT="6627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6627" marR="6627" marT="6627" marB="0" anchor="b"/>
                </a:tc>
                <a:extLst>
                  <a:ext uri="{0D108BD9-81ED-4DB2-BD59-A6C34878D82A}">
                    <a16:rowId xmlns="" xmlns:a16="http://schemas.microsoft.com/office/drawing/2014/main" val="8262999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010711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87624" y="495182"/>
            <a:ext cx="73448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000099"/>
                </a:solidFill>
                <a:latin typeface="Book Antiqua" panose="02040602050305030304" pitchFamily="18" charset="0"/>
              </a:rPr>
              <a:t>Изменение таблиц </a:t>
            </a:r>
            <a:r>
              <a:rPr lang="ru-RU" dirty="0" smtClean="0">
                <a:solidFill>
                  <a:srgbClr val="003399"/>
                </a:solidFill>
                <a:latin typeface="Book Antiqua" panose="02040602050305030304" pitchFamily="18" charset="0"/>
              </a:rPr>
              <a:t>5118 </a:t>
            </a:r>
            <a:r>
              <a:rPr lang="ru-RU" dirty="0">
                <a:solidFill>
                  <a:srgbClr val="003399"/>
                </a:solidFill>
                <a:latin typeface="Book Antiqua" panose="02040602050305030304" pitchFamily="18" charset="0"/>
              </a:rPr>
              <a:t>«Аппараты и оборудование отделений (кабинетов) лучевой терапии</a:t>
            </a:r>
            <a:r>
              <a:rPr lang="ru-RU" dirty="0" smtClean="0">
                <a:solidFill>
                  <a:srgbClr val="003399"/>
                </a:solidFill>
                <a:latin typeface="Book Antiqua" panose="02040602050305030304" pitchFamily="18" charset="0"/>
              </a:rPr>
              <a:t>»</a:t>
            </a:r>
            <a:endParaRPr lang="ru-RU" dirty="0">
              <a:solidFill>
                <a:srgbClr val="000099"/>
              </a:solidFill>
              <a:latin typeface="Book Antiqua" panose="0204060205030503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361" y="314869"/>
            <a:ext cx="713294" cy="67061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671900" y="1158449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0099"/>
                </a:solidFill>
                <a:latin typeface="Book Antiqua" panose="02040602050305030304" pitchFamily="18" charset="0"/>
              </a:rPr>
              <a:t>2019 год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6730735"/>
              </p:ext>
            </p:extLst>
          </p:nvPr>
        </p:nvGraphicFramePr>
        <p:xfrm>
          <a:off x="875655" y="1628239"/>
          <a:ext cx="7512769" cy="42824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47203">
                  <a:extLst>
                    <a:ext uri="{9D8B030D-6E8A-4147-A177-3AD203B41FA5}">
                      <a16:colId xmlns="" xmlns:a16="http://schemas.microsoft.com/office/drawing/2014/main" val="3769689914"/>
                    </a:ext>
                  </a:extLst>
                </a:gridCol>
                <a:gridCol w="1024268">
                  <a:extLst>
                    <a:ext uri="{9D8B030D-6E8A-4147-A177-3AD203B41FA5}">
                      <a16:colId xmlns="" xmlns:a16="http://schemas.microsoft.com/office/drawing/2014/main" val="3993136554"/>
                    </a:ext>
                  </a:extLst>
                </a:gridCol>
                <a:gridCol w="741298">
                  <a:extLst>
                    <a:ext uri="{9D8B030D-6E8A-4147-A177-3AD203B41FA5}">
                      <a16:colId xmlns="" xmlns:a16="http://schemas.microsoft.com/office/drawing/2014/main" val="68483589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u="none" strike="noStrike" dirty="0">
                          <a:solidFill>
                            <a:srgbClr val="FF0000"/>
                          </a:solidFill>
                          <a:effectLst/>
                          <a:latin typeface="Book Antiqua" panose="02040602050305030304" pitchFamily="18" charset="0"/>
                        </a:rPr>
                        <a:t>Нестандартные специализированные аппараты для лучевой терапии</a:t>
                      </a:r>
                      <a:endParaRPr lang="ru-RU" sz="1200" b="1" i="0" u="none" strike="noStrike" dirty="0">
                        <a:solidFill>
                          <a:srgbClr val="FF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5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338709549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u="none" strike="noStrike" dirty="0">
                          <a:solidFill>
                            <a:srgbClr val="FF0000"/>
                          </a:solidFill>
                          <a:effectLst/>
                          <a:latin typeface="Book Antiqua" panose="02040602050305030304" pitchFamily="18" charset="0"/>
                        </a:rPr>
                        <a:t>из них: гамма-нож</a:t>
                      </a:r>
                      <a:endParaRPr lang="ru-RU" sz="1200" b="1" i="0" u="none" strike="noStrike" dirty="0">
                        <a:solidFill>
                          <a:srgbClr val="FF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25717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5.1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121737282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u="none" strike="noStrike" dirty="0" err="1">
                          <a:solidFill>
                            <a:srgbClr val="FF0000"/>
                          </a:solidFill>
                          <a:effectLst/>
                          <a:latin typeface="Book Antiqua" panose="02040602050305030304" pitchFamily="18" charset="0"/>
                        </a:rPr>
                        <a:t>кибер</a:t>
                      </a:r>
                      <a:r>
                        <a:rPr lang="ru-RU" sz="1200" b="1" u="none" strike="noStrike" dirty="0">
                          <a:solidFill>
                            <a:srgbClr val="FF0000"/>
                          </a:solidFill>
                          <a:effectLst/>
                          <a:latin typeface="Book Antiqua" panose="02040602050305030304" pitchFamily="18" charset="0"/>
                        </a:rPr>
                        <a:t>-нож</a:t>
                      </a:r>
                      <a:endParaRPr lang="ru-RU" sz="1200" b="1" i="0" u="none" strike="noStrike" dirty="0">
                        <a:solidFill>
                          <a:srgbClr val="FF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4286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5.2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101294021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u="none" strike="noStrike" dirty="0" err="1">
                          <a:solidFill>
                            <a:srgbClr val="FF0000"/>
                          </a:solidFill>
                          <a:effectLst/>
                          <a:latin typeface="Book Antiqua" panose="02040602050305030304" pitchFamily="18" charset="0"/>
                        </a:rPr>
                        <a:t>томотерапии</a:t>
                      </a:r>
                      <a:endParaRPr lang="ru-RU" sz="1200" b="1" i="0" u="none" strike="noStrike" dirty="0">
                        <a:solidFill>
                          <a:srgbClr val="FF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4286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5.3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33976474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u="none" strike="noStrike" dirty="0">
                          <a:solidFill>
                            <a:srgbClr val="FF0000"/>
                          </a:solidFill>
                          <a:effectLst/>
                          <a:latin typeface="Book Antiqua" panose="02040602050305030304" pitchFamily="18" charset="0"/>
                        </a:rPr>
                        <a:t>для </a:t>
                      </a:r>
                      <a:r>
                        <a:rPr lang="ru-RU" sz="1200" b="1" u="none" strike="noStrike" dirty="0" err="1">
                          <a:solidFill>
                            <a:srgbClr val="FF0000"/>
                          </a:solidFill>
                          <a:effectLst/>
                          <a:latin typeface="Book Antiqua" panose="02040602050305030304" pitchFamily="18" charset="0"/>
                        </a:rPr>
                        <a:t>интраоперационной</a:t>
                      </a:r>
                      <a:r>
                        <a:rPr lang="ru-RU" sz="1200" b="1" u="none" strike="noStrike" dirty="0">
                          <a:solidFill>
                            <a:srgbClr val="FF0000"/>
                          </a:solidFill>
                          <a:effectLst/>
                          <a:latin typeface="Book Antiqua" panose="02040602050305030304" pitchFamily="18" charset="0"/>
                        </a:rPr>
                        <a:t> лучевой терапии</a:t>
                      </a:r>
                      <a:endParaRPr lang="ru-RU" sz="1200" b="1" i="0" u="none" strike="noStrike" dirty="0">
                        <a:solidFill>
                          <a:srgbClr val="FF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4286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5.4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412020344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Аппараты для адронной лучевой терапии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6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105741965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u="none" strike="noStrike" dirty="0">
                          <a:solidFill>
                            <a:srgbClr val="FF0000"/>
                          </a:solidFill>
                          <a:effectLst/>
                          <a:latin typeface="Book Antiqua" panose="02040602050305030304" pitchFamily="18" charset="0"/>
                        </a:rPr>
                        <a:t>из них: для протонная</a:t>
                      </a:r>
                      <a:endParaRPr lang="ru-RU" sz="1200" b="1" i="0" u="none" strike="noStrike" dirty="0">
                        <a:solidFill>
                          <a:srgbClr val="FF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25717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6.1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19098100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u="none" strike="noStrike" dirty="0">
                          <a:solidFill>
                            <a:srgbClr val="FF0000"/>
                          </a:solidFill>
                          <a:effectLst/>
                          <a:latin typeface="Book Antiqua" panose="02040602050305030304" pitchFamily="18" charset="0"/>
                        </a:rPr>
                        <a:t>ионная</a:t>
                      </a:r>
                      <a:endParaRPr lang="ru-RU" sz="1200" b="1" i="0" u="none" strike="noStrike" dirty="0">
                        <a:solidFill>
                          <a:srgbClr val="FF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771525" marR="9525" marT="9525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6.2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124444725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u="none" strike="noStrike" dirty="0">
                          <a:effectLst/>
                          <a:latin typeface="Book Antiqua" panose="02040602050305030304" pitchFamily="18" charset="0"/>
                        </a:rPr>
                        <a:t>нейтронная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771525" marR="9525" marT="9525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6.3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151507268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нейтрон захватная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771525" marR="9525" marT="9525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6.4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77658503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effectLst/>
                          <a:latin typeface="Book Antiqua" panose="02040602050305030304" pitchFamily="18" charset="0"/>
                        </a:rPr>
                        <a:t>Системы дозиметрического планирования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7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240776249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effectLst/>
                          <a:latin typeface="Book Antiqua" panose="02040602050305030304" pitchFamily="18" charset="0"/>
                        </a:rPr>
                        <a:t>Оборудование для клинической дозиметрии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8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253927708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effectLst/>
                          <a:latin typeface="Book Antiqua" panose="02040602050305030304" pitchFamily="18" charset="0"/>
                        </a:rPr>
                        <a:t>Аппаратура для </a:t>
                      </a:r>
                      <a:r>
                        <a:rPr lang="ru-RU" sz="1200" u="none" strike="noStrike" dirty="0" err="1">
                          <a:effectLst/>
                          <a:latin typeface="Book Antiqua" panose="02040602050305030304" pitchFamily="18" charset="0"/>
                        </a:rPr>
                        <a:t>предлучевой</a:t>
                      </a:r>
                      <a:r>
                        <a:rPr lang="ru-RU" sz="1200" u="none" strike="noStrike" dirty="0">
                          <a:effectLst/>
                          <a:latin typeface="Book Antiqua" panose="02040602050305030304" pitchFamily="18" charset="0"/>
                        </a:rPr>
                        <a:t> подготовки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9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94136579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effectLst/>
                          <a:latin typeface="Book Antiqua" panose="02040602050305030304" pitchFamily="18" charset="0"/>
                        </a:rPr>
                        <a:t>из нее: рентгеновский симулятор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25717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9.1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1039435446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u="none" strike="noStrike" dirty="0">
                          <a:solidFill>
                            <a:srgbClr val="FF0000"/>
                          </a:solidFill>
                          <a:effectLst/>
                          <a:latin typeface="Book Antiqua" panose="02040602050305030304" pitchFamily="18" charset="0"/>
                        </a:rPr>
                        <a:t>рентгеновский симулятор с функцией КТ в коническом пучке</a:t>
                      </a:r>
                      <a:endParaRPr lang="ru-RU" sz="1200" b="1" i="0" u="none" strike="noStrike" dirty="0">
                        <a:solidFill>
                          <a:srgbClr val="FF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685800" marR="9525" marT="9525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9.2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4034118863"/>
                  </a:ext>
                </a:extLst>
              </a:tr>
              <a:tr h="647700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u="none" strike="noStrike" dirty="0" err="1">
                          <a:effectLst/>
                          <a:latin typeface="Book Antiqua" panose="02040602050305030304" pitchFamily="18" charset="0"/>
                        </a:rPr>
                        <a:t>компьюторный</a:t>
                      </a:r>
                      <a:r>
                        <a:rPr lang="ru-RU" sz="1200" u="none" strike="noStrike" dirty="0">
                          <a:effectLst/>
                          <a:latin typeface="Book Antiqua" panose="02040602050305030304" pitchFamily="18" charset="0"/>
                        </a:rPr>
                        <a:t> томограф специализированный </a:t>
                      </a:r>
                      <a:r>
                        <a:rPr lang="ru-RU" sz="1200" b="1" u="none" strike="noStrike" dirty="0">
                          <a:solidFill>
                            <a:srgbClr val="FF0000"/>
                          </a:solidFill>
                          <a:effectLst/>
                          <a:latin typeface="Book Antiqua" panose="02040602050305030304" pitchFamily="18" charset="0"/>
                        </a:rPr>
                        <a:t>с широкой апертурой и пакетом программ</a:t>
                      </a:r>
                      <a:r>
                        <a:rPr lang="ru-RU" sz="1200" u="none" strike="noStrike" dirty="0">
                          <a:effectLst/>
                          <a:latin typeface="Book Antiqua" panose="02040602050305030304" pitchFamily="18" charset="0"/>
                        </a:rPr>
                        <a:t> для </a:t>
                      </a:r>
                      <a:r>
                        <a:rPr lang="ru-RU" sz="1200" u="none" strike="noStrike" dirty="0" err="1">
                          <a:effectLst/>
                          <a:latin typeface="Book Antiqua" panose="02040602050305030304" pitchFamily="18" charset="0"/>
                        </a:rPr>
                        <a:t>предлучевой</a:t>
                      </a:r>
                      <a:r>
                        <a:rPr lang="ru-RU" sz="1200" u="none" strike="noStrike" dirty="0">
                          <a:effectLst/>
                          <a:latin typeface="Book Antiqua" panose="02040602050305030304" pitchFamily="18" charset="0"/>
                        </a:rPr>
                        <a:t> подготовки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685800" marR="9525" marT="9525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Book Antiqua" panose="02040602050305030304" pitchFamily="18" charset="0"/>
                        </a:rPr>
                        <a:t>9.3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3392767964"/>
                  </a:ext>
                </a:extLst>
              </a:tr>
              <a:tr h="485775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u="none" strike="noStrike" dirty="0">
                          <a:effectLst/>
                          <a:latin typeface="Book Antiqua" panose="02040602050305030304" pitchFamily="18" charset="0"/>
                        </a:rPr>
                        <a:t>системы лазерного позиционирования </a:t>
                      </a:r>
                      <a:r>
                        <a:rPr lang="ru-RU" sz="1200" b="1" u="none" strike="noStrike" dirty="0">
                          <a:solidFill>
                            <a:srgbClr val="FF0000"/>
                          </a:solidFill>
                          <a:effectLst/>
                          <a:latin typeface="Book Antiqua" panose="02040602050305030304" pitchFamily="18" charset="0"/>
                        </a:rPr>
                        <a:t>для </a:t>
                      </a:r>
                      <a:r>
                        <a:rPr lang="ru-RU" sz="1200" b="1" u="none" strike="noStrike" dirty="0" err="1">
                          <a:solidFill>
                            <a:srgbClr val="FF0000"/>
                          </a:solidFill>
                          <a:effectLst/>
                          <a:latin typeface="Book Antiqua" panose="02040602050305030304" pitchFamily="18" charset="0"/>
                        </a:rPr>
                        <a:t>предлучевой</a:t>
                      </a:r>
                      <a:r>
                        <a:rPr lang="ru-RU" sz="1200" b="1" u="none" strike="noStrike" dirty="0">
                          <a:solidFill>
                            <a:srgbClr val="FF0000"/>
                          </a:solidFill>
                          <a:effectLst/>
                          <a:latin typeface="Book Antiqua" panose="02040602050305030304" pitchFamily="18" charset="0"/>
                        </a:rPr>
                        <a:t> подготовки пациента</a:t>
                      </a:r>
                      <a:endParaRPr lang="ru-RU" sz="1200" b="1" i="0" u="none" strike="noStrike" dirty="0">
                        <a:solidFill>
                          <a:srgbClr val="FF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685800" marR="9525" marT="9525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Book Antiqua" panose="02040602050305030304" pitchFamily="18" charset="0"/>
                        </a:rPr>
                        <a:t>9.4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1831603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093536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87624" y="495182"/>
            <a:ext cx="73448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000099"/>
                </a:solidFill>
                <a:latin typeface="Book Antiqua" panose="02040602050305030304" pitchFamily="18" charset="0"/>
              </a:rPr>
              <a:t>Изменение таблиц </a:t>
            </a:r>
            <a:r>
              <a:rPr lang="ru-RU" dirty="0" smtClean="0">
                <a:solidFill>
                  <a:srgbClr val="003399"/>
                </a:solidFill>
                <a:latin typeface="Book Antiqua" panose="02040602050305030304" pitchFamily="18" charset="0"/>
              </a:rPr>
              <a:t>5118 </a:t>
            </a:r>
            <a:r>
              <a:rPr lang="ru-RU" dirty="0">
                <a:solidFill>
                  <a:srgbClr val="003399"/>
                </a:solidFill>
                <a:latin typeface="Book Antiqua" panose="02040602050305030304" pitchFamily="18" charset="0"/>
              </a:rPr>
              <a:t>«Аппараты и оборудование отделений (кабинетов) лучевой терапии</a:t>
            </a:r>
            <a:r>
              <a:rPr lang="ru-RU" dirty="0" smtClean="0">
                <a:solidFill>
                  <a:srgbClr val="003399"/>
                </a:solidFill>
                <a:latin typeface="Book Antiqua" panose="02040602050305030304" pitchFamily="18" charset="0"/>
              </a:rPr>
              <a:t>»</a:t>
            </a:r>
            <a:endParaRPr lang="ru-RU" dirty="0">
              <a:solidFill>
                <a:srgbClr val="000099"/>
              </a:solidFill>
              <a:latin typeface="Book Antiqua" panose="0204060205030503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361" y="314869"/>
            <a:ext cx="713294" cy="67061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671900" y="1158449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0099"/>
                </a:solidFill>
                <a:latin typeface="Book Antiqua" panose="02040602050305030304" pitchFamily="18" charset="0"/>
              </a:rPr>
              <a:t>2019 год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1158578"/>
              </p:ext>
            </p:extLst>
          </p:nvPr>
        </p:nvGraphicFramePr>
        <p:xfrm>
          <a:off x="971600" y="1772816"/>
          <a:ext cx="7200800" cy="321580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170706">
                  <a:extLst>
                    <a:ext uri="{9D8B030D-6E8A-4147-A177-3AD203B41FA5}">
                      <a16:colId xmlns="" xmlns:a16="http://schemas.microsoft.com/office/drawing/2014/main" val="46393006"/>
                    </a:ext>
                  </a:extLst>
                </a:gridCol>
                <a:gridCol w="883298">
                  <a:extLst>
                    <a:ext uri="{9D8B030D-6E8A-4147-A177-3AD203B41FA5}">
                      <a16:colId xmlns="" xmlns:a16="http://schemas.microsoft.com/office/drawing/2014/main" val="2591157747"/>
                    </a:ext>
                  </a:extLst>
                </a:gridCol>
                <a:gridCol w="1146796">
                  <a:extLst>
                    <a:ext uri="{9D8B030D-6E8A-4147-A177-3AD203B41FA5}">
                      <a16:colId xmlns="" xmlns:a16="http://schemas.microsoft.com/office/drawing/2014/main" val="330005827"/>
                    </a:ext>
                  </a:extLst>
                </a:gridCol>
              </a:tblGrid>
              <a:tr h="61242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u="none" strike="noStrike" dirty="0">
                          <a:solidFill>
                            <a:srgbClr val="FF0000"/>
                          </a:solidFill>
                          <a:effectLst/>
                          <a:latin typeface="Book Antiqua" panose="02040602050305030304" pitchFamily="18" charset="0"/>
                        </a:rPr>
                        <a:t>Оборудование для </a:t>
                      </a:r>
                      <a:r>
                        <a:rPr lang="ru-RU" sz="1200" b="1" u="none" strike="noStrike" dirty="0" err="1">
                          <a:solidFill>
                            <a:srgbClr val="FF0000"/>
                          </a:solidFill>
                          <a:effectLst/>
                          <a:latin typeface="Book Antiqua" panose="02040602050305030304" pitchFamily="18" charset="0"/>
                        </a:rPr>
                        <a:t>радиомодификации</a:t>
                      </a:r>
                      <a:r>
                        <a:rPr lang="ru-RU" sz="1200" b="1" u="none" strike="noStrike" dirty="0">
                          <a:solidFill>
                            <a:srgbClr val="FF0000"/>
                          </a:solidFill>
                          <a:effectLst/>
                          <a:latin typeface="Book Antiqua" panose="02040602050305030304" pitchFamily="18" charset="0"/>
                        </a:rPr>
                        <a:t> курса радиотерапии:</a:t>
                      </a:r>
                      <a:endParaRPr lang="ru-RU" sz="1200" b="1" i="0" u="none" strike="noStrike" dirty="0">
                        <a:solidFill>
                          <a:srgbClr val="FF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10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580095305"/>
                  </a:ext>
                </a:extLst>
              </a:tr>
              <a:tr h="40828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effectLst/>
                          <a:latin typeface="Book Antiqua" panose="02040602050305030304" pitchFamily="18" charset="0"/>
                        </a:rPr>
                        <a:t>из него: для магнитотерапии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25717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10.1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3379435512"/>
                  </a:ext>
                </a:extLst>
              </a:tr>
              <a:tr h="242566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u="none" strike="noStrike" dirty="0">
                          <a:effectLst/>
                          <a:latin typeface="Book Antiqua" panose="02040602050305030304" pitchFamily="18" charset="0"/>
                        </a:rPr>
                        <a:t>лазеротерапии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171450" marR="9525" marT="9525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10.2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3652549537"/>
                  </a:ext>
                </a:extLst>
              </a:tr>
              <a:tr h="242566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u="none" strike="noStrike" dirty="0">
                          <a:effectLst/>
                          <a:latin typeface="Book Antiqua" panose="02040602050305030304" pitchFamily="18" charset="0"/>
                        </a:rPr>
                        <a:t>оксигенотерапии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171450" marR="9525" marT="9525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10.3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1249846371"/>
                  </a:ext>
                </a:extLst>
              </a:tr>
              <a:tr h="242566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u="none" strike="noStrike" dirty="0">
                          <a:effectLst/>
                          <a:latin typeface="Book Antiqua" panose="02040602050305030304" pitchFamily="18" charset="0"/>
                        </a:rPr>
                        <a:t>гипертермии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171450" marR="9525" marT="9525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10.4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4241309805"/>
                  </a:ext>
                </a:extLst>
              </a:tr>
              <a:tr h="40828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u="none" strike="noStrike" dirty="0">
                          <a:solidFill>
                            <a:srgbClr val="FF0000"/>
                          </a:solidFill>
                          <a:effectLst/>
                          <a:latin typeface="Book Antiqua" panose="02040602050305030304" pitchFamily="18" charset="0"/>
                        </a:rPr>
                        <a:t>Число каньонов (бункеров) для линейных ускорителей, всего</a:t>
                      </a:r>
                      <a:endParaRPr lang="ru-RU" sz="1200" b="1" i="0" u="none" strike="noStrike" dirty="0">
                        <a:solidFill>
                          <a:srgbClr val="FF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Book Antiqua" panose="02040602050305030304" pitchFamily="18" charset="0"/>
                        </a:rPr>
                        <a:t>11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788616443"/>
                  </a:ext>
                </a:extLst>
              </a:tr>
              <a:tr h="24256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u="none" strike="noStrike" dirty="0">
                          <a:solidFill>
                            <a:srgbClr val="FF0000"/>
                          </a:solidFill>
                          <a:effectLst/>
                          <a:latin typeface="Book Antiqua" panose="02040602050305030304" pitchFamily="18" charset="0"/>
                        </a:rPr>
                        <a:t>из них: с эксплуатируемым оборудованием</a:t>
                      </a:r>
                      <a:endParaRPr lang="ru-RU" sz="1200" b="1" i="0" u="none" strike="noStrike" dirty="0">
                        <a:solidFill>
                          <a:srgbClr val="FF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25717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11.1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3993090369"/>
                  </a:ext>
                </a:extLst>
              </a:tr>
              <a:tr h="408280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u="none" strike="noStrike" dirty="0">
                          <a:solidFill>
                            <a:srgbClr val="FF0000"/>
                          </a:solidFill>
                          <a:effectLst/>
                          <a:latin typeface="Book Antiqua" panose="02040602050305030304" pitchFamily="18" charset="0"/>
                        </a:rPr>
                        <a:t>без установленного оборудования для лучевой терапии</a:t>
                      </a:r>
                      <a:endParaRPr lang="ru-RU" sz="1200" b="1" i="0" u="none" strike="noStrike" dirty="0">
                        <a:solidFill>
                          <a:srgbClr val="FF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171450" marR="9525" marT="9525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11.2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1903702486"/>
                  </a:ext>
                </a:extLst>
              </a:tr>
              <a:tr h="408280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u="none" strike="noStrike" dirty="0">
                          <a:solidFill>
                            <a:srgbClr val="FF0000"/>
                          </a:solidFill>
                          <a:effectLst/>
                          <a:latin typeface="Book Antiqua" panose="02040602050305030304" pitchFamily="18" charset="0"/>
                        </a:rPr>
                        <a:t>с оборудованием и сроком без его эксплуатации более 3-х лет</a:t>
                      </a:r>
                      <a:endParaRPr lang="ru-RU" sz="1200" b="1" i="0" u="none" strike="noStrike" dirty="0">
                        <a:solidFill>
                          <a:srgbClr val="FF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171450" marR="9525" marT="9525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11.3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30121539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580705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87624" y="662321"/>
            <a:ext cx="7344816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00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003399"/>
                </a:solidFill>
                <a:latin typeface="Book Antiqua" panose="02040602050305030304" pitchFamily="18" charset="0"/>
              </a:rPr>
              <a:t>Таблица 5450 </a:t>
            </a:r>
            <a:r>
              <a:rPr lang="ru-RU" dirty="0">
                <a:solidFill>
                  <a:srgbClr val="003399"/>
                </a:solidFill>
                <a:latin typeface="Book Antiqua" panose="02040602050305030304" pitchFamily="18" charset="0"/>
                <a:cs typeface="Times New Roman" pitchFamily="18" charset="0"/>
              </a:rPr>
              <a:t>«Оснащение станции (отделения) скорой медицинской помощи»</a:t>
            </a:r>
            <a:endParaRPr lang="ru-RU" dirty="0">
              <a:solidFill>
                <a:srgbClr val="003399"/>
              </a:solidFill>
              <a:latin typeface="Book Antiqua" panose="0204060205030503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361" y="314869"/>
            <a:ext cx="713294" cy="670618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611560" y="1308652"/>
            <a:ext cx="807524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000" dirty="0" smtClean="0">
                <a:solidFill>
                  <a:srgbClr val="003399"/>
                </a:solidFill>
                <a:latin typeface="Book Antiqua" panose="02040602050305030304" pitchFamily="18" charset="0"/>
                <a:cs typeface="Simplified Arabic Fixed" panose="02070309020205020404" pitchFamily="49" charset="-78"/>
              </a:rPr>
              <a:t>Сообщаем, что при </a:t>
            </a:r>
            <a:r>
              <a:rPr lang="ru-RU" altLang="ru-RU" sz="2000" dirty="0">
                <a:solidFill>
                  <a:srgbClr val="003399"/>
                </a:solidFill>
                <a:latin typeface="Book Antiqua" panose="02040602050305030304" pitchFamily="18" charset="0"/>
                <a:cs typeface="Simplified Arabic Fixed" panose="02070309020205020404" pitchFamily="49" charset="-78"/>
              </a:rPr>
              <a:t>значительном изменении в числе автомобилей скорой медицинской помощи в 2019 г. по сравнению с 2018 г. следует предоставить пояснение</a:t>
            </a:r>
            <a:r>
              <a:rPr lang="ru-RU" altLang="ru-RU" sz="2000" dirty="0" smtClean="0">
                <a:solidFill>
                  <a:srgbClr val="003399"/>
                </a:solidFill>
                <a:latin typeface="Book Antiqua" panose="02040602050305030304" pitchFamily="18" charset="0"/>
                <a:cs typeface="Simplified Arabic Fixed" panose="02070309020205020404" pitchFamily="49" charset="-78"/>
              </a:rPr>
              <a:t>.</a:t>
            </a:r>
          </a:p>
          <a:p>
            <a:pPr algn="ctr"/>
            <a:endParaRPr lang="ru-RU" altLang="ru-RU" sz="2000" dirty="0">
              <a:solidFill>
                <a:srgbClr val="003399"/>
              </a:solidFill>
              <a:latin typeface="Book Antiqua" panose="02040602050305030304" pitchFamily="18" charset="0"/>
              <a:cs typeface="Simplified Arabic Fixed" panose="02070309020205020404" pitchFamily="49" charset="-78"/>
            </a:endParaRPr>
          </a:p>
          <a:p>
            <a:pPr algn="ctr"/>
            <a:r>
              <a:rPr lang="ru-RU" altLang="ru-RU" sz="2000" dirty="0" smtClean="0">
                <a:solidFill>
                  <a:srgbClr val="003399"/>
                </a:solidFill>
                <a:latin typeface="Book Antiqua" panose="02040602050305030304" pitchFamily="18" charset="0"/>
                <a:cs typeface="Simplified Arabic Fixed" panose="02070309020205020404" pitchFamily="49" charset="-78"/>
              </a:rPr>
              <a:t>При </a:t>
            </a:r>
            <a:r>
              <a:rPr lang="ru-RU" altLang="ru-RU" sz="2000" dirty="0">
                <a:solidFill>
                  <a:srgbClr val="003399"/>
                </a:solidFill>
                <a:latin typeface="Book Antiqua" panose="02040602050305030304" pitchFamily="18" charset="0"/>
                <a:cs typeface="Simplified Arabic Fixed" panose="02070309020205020404" pitchFamily="49" charset="-78"/>
              </a:rPr>
              <a:t>наличии неклассифицированных автомобилей скорой медицинской помощи следует предоставить пояснение по их распределению по сроку эксплуатации</a:t>
            </a:r>
            <a:r>
              <a:rPr lang="ru-RU" altLang="ru-RU" sz="2000" dirty="0" smtClean="0">
                <a:solidFill>
                  <a:srgbClr val="003399"/>
                </a:solidFill>
                <a:latin typeface="Book Antiqua" panose="02040602050305030304" pitchFamily="18" charset="0"/>
                <a:cs typeface="Simplified Arabic Fixed" panose="02070309020205020404" pitchFamily="49" charset="-78"/>
              </a:rPr>
              <a:t>.</a:t>
            </a:r>
          </a:p>
          <a:p>
            <a:pPr algn="ctr"/>
            <a:endParaRPr lang="ru-RU" altLang="ru-RU" sz="2000" dirty="0" smtClean="0">
              <a:solidFill>
                <a:srgbClr val="003399"/>
              </a:solidFill>
              <a:latin typeface="Book Antiqua" panose="02040602050305030304" pitchFamily="18" charset="0"/>
              <a:cs typeface="Simplified Arabic Fixed" panose="02070309020205020404" pitchFamily="49" charset="-78"/>
            </a:endParaRPr>
          </a:p>
          <a:p>
            <a:pPr algn="ctr"/>
            <a:r>
              <a:rPr lang="ru-RU" altLang="ru-RU" sz="2000" dirty="0" smtClean="0">
                <a:solidFill>
                  <a:srgbClr val="003399"/>
                </a:solidFill>
                <a:latin typeface="Book Antiqua" panose="02040602050305030304" pitchFamily="18" charset="0"/>
                <a:cs typeface="Simplified Arabic Fixed" panose="02070309020205020404" pitchFamily="49" charset="-78"/>
              </a:rPr>
              <a:t>Дополнительно можно посмотреть </a:t>
            </a:r>
            <a:r>
              <a:rPr lang="ru-RU" altLang="ru-RU" sz="2000" dirty="0">
                <a:solidFill>
                  <a:srgbClr val="003399"/>
                </a:solidFill>
                <a:latin typeface="Book Antiqua" panose="02040602050305030304" pitchFamily="18" charset="0"/>
              </a:rPr>
              <a:t>м</a:t>
            </a:r>
            <a:r>
              <a:rPr lang="ru-RU" sz="2000" dirty="0" smtClean="0">
                <a:solidFill>
                  <a:srgbClr val="003399"/>
                </a:solidFill>
                <a:latin typeface="Book Antiqua" panose="02040602050305030304" pitchFamily="18" charset="0"/>
              </a:rPr>
              <a:t>атериалы </a:t>
            </a:r>
            <a:r>
              <a:rPr lang="ru-RU" sz="2000" dirty="0">
                <a:solidFill>
                  <a:srgbClr val="003399"/>
                </a:solidFill>
                <a:latin typeface="Book Antiqua" panose="02040602050305030304" pitchFamily="18" charset="0"/>
              </a:rPr>
              <a:t>WEB-семинаров по вопросам заполнения форм государственной статистической </a:t>
            </a:r>
            <a:r>
              <a:rPr lang="ru-RU" sz="2000" dirty="0" smtClean="0">
                <a:solidFill>
                  <a:srgbClr val="003399"/>
                </a:solidFill>
                <a:latin typeface="Book Antiqua" panose="02040602050305030304" pitchFamily="18" charset="0"/>
              </a:rPr>
              <a:t>отчетности на сайте БУ «Медицинский информационно-аналитический центр» по адресу </a:t>
            </a:r>
            <a:r>
              <a:rPr lang="en-US" sz="2000" dirty="0">
                <a:solidFill>
                  <a:srgbClr val="003399"/>
                </a:solidFill>
                <a:latin typeface="Book Antiqua" panose="02040602050305030304" pitchFamily="18" charset="0"/>
                <a:hlinkClick r:id="rId4"/>
              </a:rPr>
              <a:t>https://www.miacugra.ru</a:t>
            </a:r>
            <a:r>
              <a:rPr lang="en-US" sz="2000" dirty="0" smtClean="0">
                <a:solidFill>
                  <a:srgbClr val="003399"/>
                </a:solidFill>
                <a:latin typeface="Book Antiqua" panose="02040602050305030304" pitchFamily="18" charset="0"/>
                <a:hlinkClick r:id="rId4"/>
              </a:rPr>
              <a:t>/</a:t>
            </a:r>
            <a:r>
              <a:rPr lang="ru-RU" sz="2000" dirty="0" smtClean="0">
                <a:solidFill>
                  <a:srgbClr val="003399"/>
                </a:solidFill>
                <a:latin typeface="Book Antiqua" panose="02040602050305030304" pitchFamily="18" charset="0"/>
              </a:rPr>
              <a:t> в разделе «Отчеты </a:t>
            </a:r>
            <a:r>
              <a:rPr lang="ru-RU" sz="2000" dirty="0" err="1" smtClean="0">
                <a:solidFill>
                  <a:srgbClr val="003399"/>
                </a:solidFill>
                <a:latin typeface="Book Antiqua" panose="02040602050305030304" pitchFamily="18" charset="0"/>
              </a:rPr>
              <a:t>МедСтат</a:t>
            </a:r>
            <a:r>
              <a:rPr lang="ru-RU" sz="2000" dirty="0" smtClean="0">
                <a:solidFill>
                  <a:srgbClr val="003399"/>
                </a:solidFill>
                <a:latin typeface="Book Antiqua" panose="02040602050305030304" pitchFamily="18" charset="0"/>
              </a:rPr>
              <a:t>» вкладки «Медицинским работникам»</a:t>
            </a:r>
            <a:endParaRPr lang="ru-RU" altLang="ru-RU" sz="2000" dirty="0">
              <a:solidFill>
                <a:srgbClr val="003399"/>
              </a:solidFill>
              <a:latin typeface="Book Antiqua" panose="02040602050305030304" pitchFamily="18" charset="0"/>
              <a:cs typeface="Simplified Arabic Fixed" panose="02070309020205020404" pitchFamily="49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4312714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5536" y="1412776"/>
            <a:ext cx="8424936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solidFill>
                  <a:srgbClr val="003399"/>
                </a:solidFill>
                <a:latin typeface="Book Antiqua" panose="02040602050305030304" pitchFamily="18" charset="0"/>
              </a:rPr>
              <a:t>Данные таблиц 5117, 5302 и 5450 будут сверяться с данными, предоставляемыми главным внештатным специалистам по профилям.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361" y="314869"/>
            <a:ext cx="713294" cy="67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24577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3892" y="548680"/>
            <a:ext cx="7792908" cy="1143000"/>
          </a:xfrm>
        </p:spPr>
        <p:txBody>
          <a:bodyPr>
            <a:normAutofit/>
          </a:bodyPr>
          <a:lstStyle/>
          <a:p>
            <a:pPr lvl="0">
              <a:spcBef>
                <a:spcPct val="20000"/>
              </a:spcBef>
            </a:pPr>
            <a:r>
              <a:rPr lang="ru-RU" sz="1800" b="1" dirty="0">
                <a:solidFill>
                  <a:srgbClr val="003399"/>
                </a:solidFill>
                <a:latin typeface="Times New Roman"/>
                <a:ea typeface="Calibri"/>
                <a:cs typeface="+mn-cs"/>
              </a:rPr>
              <a:t>Основные ошибки при заполнении таблиц:</a:t>
            </a:r>
            <a:endParaRPr lang="ru-RU" sz="1800" dirty="0">
              <a:solidFill>
                <a:srgbClr val="003399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2160240"/>
          </a:xfrm>
        </p:spPr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ru-RU" sz="1800" dirty="0">
                <a:solidFill>
                  <a:srgbClr val="003399"/>
                </a:solidFill>
                <a:latin typeface="Book Antiqua" panose="02040602050305030304" pitchFamily="18" charset="0"/>
                <a:ea typeface="Calibri"/>
              </a:rPr>
              <a:t>Не подготовлено, либо некорректно подготовлено приложение 1.</a:t>
            </a:r>
          </a:p>
          <a:p>
            <a:pPr marL="457200" indent="-457200">
              <a:buAutoNum type="arabicPeriod"/>
            </a:pPr>
            <a:r>
              <a:rPr lang="ru-RU" sz="1800" dirty="0">
                <a:solidFill>
                  <a:srgbClr val="003399"/>
                </a:solidFill>
                <a:latin typeface="Book Antiqua" panose="02040602050305030304" pitchFamily="18" charset="0"/>
              </a:rPr>
              <a:t>Не подготовлено, либо подготовлено в некорректном формате приложение 2.</a:t>
            </a:r>
          </a:p>
          <a:p>
            <a:pPr marL="457200" indent="-457200">
              <a:buAutoNum type="arabicPeriod"/>
            </a:pPr>
            <a:r>
              <a:rPr lang="ru-RU" sz="1800" dirty="0">
                <a:solidFill>
                  <a:srgbClr val="003399"/>
                </a:solidFill>
                <a:latin typeface="Book Antiqua" panose="02040602050305030304" pitchFamily="18" charset="0"/>
                <a:ea typeface="Calibri"/>
              </a:rPr>
              <a:t>Не проведена сверка данных таблиц с данными за прошедший год.</a:t>
            </a:r>
          </a:p>
          <a:p>
            <a:pPr marL="457200" indent="-457200">
              <a:buAutoNum type="arabicPeriod"/>
            </a:pPr>
            <a:r>
              <a:rPr lang="ru-RU" sz="1800" dirty="0">
                <a:solidFill>
                  <a:srgbClr val="003399"/>
                </a:solidFill>
                <a:latin typeface="Book Antiqua" panose="02040602050305030304" pitchFamily="18" charset="0"/>
                <a:ea typeface="Calibri"/>
              </a:rPr>
              <a:t>Не проведена сверка данных с приложениями к приказу.</a:t>
            </a:r>
          </a:p>
        </p:txBody>
      </p:sp>
      <p:pic>
        <p:nvPicPr>
          <p:cNvPr id="4" name="Рисунок 3" descr="http://hantimansiysk.monavista.ru/images/sizednews/hantimansiysk1436789365big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96924"/>
            <a:ext cx="714380" cy="67304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903238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hantimansiysk.monavista.ru/images/sizednews/hantimansiysk1436789365big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07683"/>
            <a:ext cx="714380" cy="67304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627833" y="980728"/>
            <a:ext cx="8072494" cy="3693319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50000"/>
            <a:r>
              <a:rPr lang="ru-RU" dirty="0">
                <a:solidFill>
                  <a:srgbClr val="003399"/>
                </a:solidFill>
                <a:latin typeface="Book Antiqua" pitchFamily="18" charset="0"/>
              </a:rPr>
              <a:t>При сдаче отчетных форм федерального статистического наблюдения, будет производиться сверка следующих таблиц :</a:t>
            </a:r>
            <a:br>
              <a:rPr lang="ru-RU" dirty="0">
                <a:solidFill>
                  <a:srgbClr val="003399"/>
                </a:solidFill>
                <a:latin typeface="Book Antiqua" pitchFamily="18" charset="0"/>
              </a:rPr>
            </a:br>
            <a:r>
              <a:rPr lang="ru-RU" dirty="0">
                <a:solidFill>
                  <a:srgbClr val="003399"/>
                </a:solidFill>
                <a:latin typeface="Book Antiqua" pitchFamily="18" charset="0"/>
              </a:rPr>
              <a:t>5117 – «Аппараты и оборудование для лучевой диагностики»;</a:t>
            </a:r>
            <a:br>
              <a:rPr lang="ru-RU" dirty="0">
                <a:solidFill>
                  <a:srgbClr val="003399"/>
                </a:solidFill>
                <a:latin typeface="Book Antiqua" pitchFamily="18" charset="0"/>
              </a:rPr>
            </a:br>
            <a:r>
              <a:rPr lang="ru-RU" dirty="0">
                <a:solidFill>
                  <a:srgbClr val="003399"/>
                </a:solidFill>
                <a:latin typeface="Book Antiqua" pitchFamily="18" charset="0"/>
              </a:rPr>
              <a:t>5118 – «Аппараты и оборудование отделений (кабинетов) лучевой терапии»;</a:t>
            </a:r>
            <a:br>
              <a:rPr lang="ru-RU" dirty="0">
                <a:solidFill>
                  <a:srgbClr val="003399"/>
                </a:solidFill>
                <a:latin typeface="Book Antiqua" pitchFamily="18" charset="0"/>
              </a:rPr>
            </a:br>
            <a:r>
              <a:rPr lang="ru-RU" dirty="0">
                <a:solidFill>
                  <a:srgbClr val="003399"/>
                </a:solidFill>
                <a:latin typeface="Book Antiqua" pitchFamily="18" charset="0"/>
              </a:rPr>
              <a:t>5126 – «Число эндоскопических аппаратов»;</a:t>
            </a:r>
            <a:br>
              <a:rPr lang="ru-RU" dirty="0">
                <a:solidFill>
                  <a:srgbClr val="003399"/>
                </a:solidFill>
                <a:latin typeface="Book Antiqua" pitchFamily="18" charset="0"/>
              </a:rPr>
            </a:br>
            <a:r>
              <a:rPr lang="ru-RU" dirty="0">
                <a:solidFill>
                  <a:srgbClr val="003399"/>
                </a:solidFill>
                <a:latin typeface="Book Antiqua" pitchFamily="18" charset="0"/>
              </a:rPr>
              <a:t>5302 – «Оснащение лаборатории оборудованием»;</a:t>
            </a:r>
            <a:br>
              <a:rPr lang="ru-RU" dirty="0">
                <a:solidFill>
                  <a:srgbClr val="003399"/>
                </a:solidFill>
                <a:latin typeface="Book Antiqua" pitchFamily="18" charset="0"/>
              </a:rPr>
            </a:br>
            <a:r>
              <a:rPr lang="ru-RU" dirty="0">
                <a:solidFill>
                  <a:srgbClr val="003399"/>
                </a:solidFill>
                <a:latin typeface="Book Antiqua" pitchFamily="18" charset="0"/>
              </a:rPr>
              <a:t>5404 – «Оснащение аппаратурой и оборудованием»;</a:t>
            </a:r>
            <a:br>
              <a:rPr lang="ru-RU" dirty="0">
                <a:solidFill>
                  <a:srgbClr val="003399"/>
                </a:solidFill>
                <a:latin typeface="Book Antiqua" pitchFamily="18" charset="0"/>
              </a:rPr>
            </a:br>
            <a:r>
              <a:rPr lang="ru-RU" dirty="0">
                <a:solidFill>
                  <a:srgbClr val="003399"/>
                </a:solidFill>
                <a:latin typeface="Book Antiqua" pitchFamily="18" charset="0"/>
              </a:rPr>
              <a:t>5450 – «Оснащение станции (отделения) скорой медицинской помощи»;</a:t>
            </a:r>
            <a:br>
              <a:rPr lang="ru-RU" dirty="0">
                <a:solidFill>
                  <a:srgbClr val="003399"/>
                </a:solidFill>
                <a:latin typeface="Book Antiqua" pitchFamily="18" charset="0"/>
              </a:rPr>
            </a:br>
            <a:r>
              <a:rPr lang="ru-RU" dirty="0">
                <a:solidFill>
                  <a:srgbClr val="003399"/>
                </a:solidFill>
                <a:latin typeface="Book Antiqua" pitchFamily="18" charset="0"/>
              </a:rPr>
              <a:t>5460 – «Оснащение основным технологическим оборудованием патологоанатомического бюро (отделения)»;</a:t>
            </a:r>
          </a:p>
          <a:p>
            <a:r>
              <a:rPr lang="ru-RU" dirty="0">
                <a:solidFill>
                  <a:srgbClr val="003399"/>
                </a:solidFill>
                <a:latin typeface="Book Antiqua" pitchFamily="18" charset="0"/>
              </a:rPr>
              <a:t>5600 - </a:t>
            </a:r>
            <a:r>
              <a:rPr lang="ru-RU" dirty="0">
                <a:solidFill>
                  <a:srgbClr val="003399"/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«Аппараты и оборудования станций переливания крови»</a:t>
            </a:r>
            <a:endParaRPr lang="ru-RU" dirty="0">
              <a:solidFill>
                <a:srgbClr val="003399"/>
              </a:solidFill>
              <a:latin typeface="Book Antiqua" pitchFamily="18" charset="0"/>
            </a:endParaRPr>
          </a:p>
          <a:p>
            <a:pPr indent="450000"/>
            <a:endParaRPr lang="ru-RU" dirty="0">
              <a:solidFill>
                <a:srgbClr val="003399"/>
              </a:solidFill>
              <a:latin typeface="Book Antiqua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  <p:transition>
    <p:wipe dir="u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 algn="ctr">
              <a:buNone/>
            </a:pPr>
            <a:endParaRPr lang="ru-RU" sz="5400" dirty="0">
              <a:latin typeface="Book Antiqua" panose="02040602050305030304" pitchFamily="18" charset="0"/>
            </a:endParaRPr>
          </a:p>
          <a:p>
            <a:pPr marL="109728" indent="0" algn="ctr">
              <a:buNone/>
            </a:pPr>
            <a:r>
              <a:rPr lang="ru-RU" sz="5400" dirty="0">
                <a:solidFill>
                  <a:srgbClr val="003399"/>
                </a:solidFill>
                <a:latin typeface="Book Antiqua" panose="02040602050305030304" pitchFamily="18" charset="0"/>
              </a:rPr>
              <a:t>Спасибо за внимание!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332656"/>
            <a:ext cx="713294" cy="670618"/>
          </a:xfrm>
          <a:prstGeom prst="rect">
            <a:avLst/>
          </a:prstGeom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102540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4371882"/>
              </p:ext>
            </p:extLst>
          </p:nvPr>
        </p:nvGraphicFramePr>
        <p:xfrm>
          <a:off x="557242" y="3036161"/>
          <a:ext cx="8229600" cy="348760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25198">
                  <a:extLst>
                    <a:ext uri="{9D8B030D-6E8A-4147-A177-3AD203B41FA5}">
                      <a16:colId xmlns="" xmlns:a16="http://schemas.microsoft.com/office/drawing/2014/main" val="2700908114"/>
                    </a:ext>
                  </a:extLst>
                </a:gridCol>
                <a:gridCol w="1237849">
                  <a:extLst>
                    <a:ext uri="{9D8B030D-6E8A-4147-A177-3AD203B41FA5}">
                      <a16:colId xmlns="" xmlns:a16="http://schemas.microsoft.com/office/drawing/2014/main" val="3302066915"/>
                    </a:ext>
                  </a:extLst>
                </a:gridCol>
                <a:gridCol w="1723023">
                  <a:extLst>
                    <a:ext uri="{9D8B030D-6E8A-4147-A177-3AD203B41FA5}">
                      <a16:colId xmlns="" xmlns:a16="http://schemas.microsoft.com/office/drawing/2014/main" val="1640043723"/>
                    </a:ext>
                  </a:extLst>
                </a:gridCol>
                <a:gridCol w="776278">
                  <a:extLst>
                    <a:ext uri="{9D8B030D-6E8A-4147-A177-3AD203B41FA5}">
                      <a16:colId xmlns="" xmlns:a16="http://schemas.microsoft.com/office/drawing/2014/main" val="207066892"/>
                    </a:ext>
                  </a:extLst>
                </a:gridCol>
                <a:gridCol w="744807">
                  <a:extLst>
                    <a:ext uri="{9D8B030D-6E8A-4147-A177-3AD203B41FA5}">
                      <a16:colId xmlns="" xmlns:a16="http://schemas.microsoft.com/office/drawing/2014/main" val="824618430"/>
                    </a:ext>
                  </a:extLst>
                </a:gridCol>
                <a:gridCol w="576964">
                  <a:extLst>
                    <a:ext uri="{9D8B030D-6E8A-4147-A177-3AD203B41FA5}">
                      <a16:colId xmlns="" xmlns:a16="http://schemas.microsoft.com/office/drawing/2014/main" val="1114605164"/>
                    </a:ext>
                  </a:extLst>
                </a:gridCol>
                <a:gridCol w="367159">
                  <a:extLst>
                    <a:ext uri="{9D8B030D-6E8A-4147-A177-3AD203B41FA5}">
                      <a16:colId xmlns="" xmlns:a16="http://schemas.microsoft.com/office/drawing/2014/main" val="352946069"/>
                    </a:ext>
                  </a:extLst>
                </a:gridCol>
                <a:gridCol w="999196">
                  <a:extLst>
                    <a:ext uri="{9D8B030D-6E8A-4147-A177-3AD203B41FA5}">
                      <a16:colId xmlns="" xmlns:a16="http://schemas.microsoft.com/office/drawing/2014/main" val="740332250"/>
                    </a:ext>
                  </a:extLst>
                </a:gridCol>
                <a:gridCol w="493042">
                  <a:extLst>
                    <a:ext uri="{9D8B030D-6E8A-4147-A177-3AD203B41FA5}">
                      <a16:colId xmlns="" xmlns:a16="http://schemas.microsoft.com/office/drawing/2014/main" val="1272282554"/>
                    </a:ext>
                  </a:extLst>
                </a:gridCol>
                <a:gridCol w="493042">
                  <a:extLst>
                    <a:ext uri="{9D8B030D-6E8A-4147-A177-3AD203B41FA5}">
                      <a16:colId xmlns="" xmlns:a16="http://schemas.microsoft.com/office/drawing/2014/main" val="116396408"/>
                    </a:ext>
                  </a:extLst>
                </a:gridCol>
                <a:gridCol w="493042">
                  <a:extLst>
                    <a:ext uri="{9D8B030D-6E8A-4147-A177-3AD203B41FA5}">
                      <a16:colId xmlns="" xmlns:a16="http://schemas.microsoft.com/office/drawing/2014/main" val="3297562744"/>
                    </a:ext>
                  </a:extLst>
                </a:gridCol>
              </a:tblGrid>
              <a:tr h="53534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№ п/п</a:t>
                      </a:r>
                      <a:endParaRPr lang="ru-RU" sz="800" b="1" i="0" u="none" strike="noStrike">
                        <a:solidFill>
                          <a:srgbClr val="00808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Подразделение</a:t>
                      </a:r>
                      <a:endParaRPr lang="ru-RU" sz="800" b="1" i="0" u="none" strike="noStrike">
                        <a:solidFill>
                          <a:srgbClr val="00808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ОС, Заводской номер</a:t>
                      </a:r>
                      <a:endParaRPr lang="ru-RU" sz="800" b="1" i="0" u="none" strike="noStrike">
                        <a:solidFill>
                          <a:srgbClr val="00808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Инвентарный номер</a:t>
                      </a:r>
                      <a:endParaRPr lang="ru-RU" sz="800" b="1" i="0" u="none" strike="noStrike">
                        <a:solidFill>
                          <a:srgbClr val="00808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Дата принятия к учету</a:t>
                      </a:r>
                      <a:endParaRPr lang="ru-RU" sz="800" b="1" i="0" u="none" strike="noStrike">
                        <a:solidFill>
                          <a:srgbClr val="00808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Дата ввода в эксплуатацию</a:t>
                      </a:r>
                      <a:endParaRPr lang="ru-RU" sz="800" b="1" i="0" u="none" strike="noStrike">
                        <a:solidFill>
                          <a:srgbClr val="00808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Кол-во</a:t>
                      </a:r>
                      <a:endParaRPr lang="ru-RU" sz="800" b="1" i="0" u="none" strike="noStrike">
                        <a:solidFill>
                          <a:srgbClr val="00808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 Балансовая стоимость </a:t>
                      </a:r>
                      <a:endParaRPr lang="ru-RU" sz="800" b="1" i="0" u="none" strike="noStrike">
                        <a:solidFill>
                          <a:srgbClr val="00808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 Номер таблицы </a:t>
                      </a:r>
                      <a:endParaRPr lang="ru-RU" sz="800" b="1" i="0" u="none" strike="noStrike">
                        <a:solidFill>
                          <a:srgbClr val="00808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 Номер графы </a:t>
                      </a:r>
                      <a:endParaRPr lang="ru-RU" sz="800" b="1" i="0" u="none" strike="noStrike">
                        <a:solidFill>
                          <a:srgbClr val="00808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 Номер строки </a:t>
                      </a:r>
                      <a:endParaRPr lang="ru-RU" sz="800" b="1" i="0" u="none" strike="noStrike">
                        <a:solidFill>
                          <a:srgbClr val="00808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extLst>
                  <a:ext uri="{0D108BD9-81ED-4DB2-BD59-A6C34878D82A}">
                    <a16:rowId xmlns="" xmlns:a16="http://schemas.microsoft.com/office/drawing/2014/main" val="2569209348"/>
                  </a:ext>
                </a:extLst>
              </a:tr>
              <a:tr h="23618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370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Отделение ультразвуковой диагностики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Аппарат для ультразвуковых исследований, N 6267 E 66235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 dirty="0">
                          <a:effectLst/>
                        </a:rPr>
                        <a:t>10104002</a:t>
                      </a:r>
                      <a:endParaRPr lang="ru-RU" sz="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15.06.2004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15.06.2004 0:00:00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1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              10 391 363,20   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5117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3,5,6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21,21.3,21.3.1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extLst>
                  <a:ext uri="{0D108BD9-81ED-4DB2-BD59-A6C34878D82A}">
                    <a16:rowId xmlns="" xmlns:a16="http://schemas.microsoft.com/office/drawing/2014/main" val="1068957949"/>
                  </a:ext>
                </a:extLst>
              </a:tr>
              <a:tr h="23618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2 448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Отделение анестезиологии-реанимации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Передвижной рентгеновский аппарат, 10760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 dirty="0">
                          <a:effectLst/>
                        </a:rPr>
                        <a:t>10104016</a:t>
                      </a:r>
                      <a:endParaRPr lang="ru-RU" sz="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01.05.2002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 dirty="0">
                          <a:effectLst/>
                        </a:rPr>
                        <a:t>01.05.2002 0:00:00</a:t>
                      </a:r>
                      <a:endParaRPr lang="ru-RU" sz="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1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                1 437 903,66   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5117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3,5,6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7,16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extLst>
                  <a:ext uri="{0D108BD9-81ED-4DB2-BD59-A6C34878D82A}">
                    <a16:rowId xmlns="" xmlns:a16="http://schemas.microsoft.com/office/drawing/2014/main" val="121099673"/>
                  </a:ext>
                </a:extLst>
              </a:tr>
              <a:tr h="23618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2 449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Рентгеновское отделение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Передвижной рентгеновский аппарат, 010761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 dirty="0">
                          <a:effectLst/>
                        </a:rPr>
                        <a:t>10104016</a:t>
                      </a:r>
                      <a:endParaRPr lang="ru-RU" sz="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01.05.2002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01.05.2002 0:00:00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1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                1 550 003,66   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5117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3,5,6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7,16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extLst>
                  <a:ext uri="{0D108BD9-81ED-4DB2-BD59-A6C34878D82A}">
                    <a16:rowId xmlns="" xmlns:a16="http://schemas.microsoft.com/office/drawing/2014/main" val="2754173154"/>
                  </a:ext>
                </a:extLst>
              </a:tr>
              <a:tr h="23618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2 515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Рентгеновское отделение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Проявочная машина "</a:t>
                      </a:r>
                      <a:r>
                        <a:rPr lang="en-US" sz="700" u="none" strike="noStrike">
                          <a:effectLst/>
                        </a:rPr>
                        <a:t>KODAK", 50900208</a:t>
                      </a:r>
                      <a:endParaRPr lang="en-US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 dirty="0">
                          <a:effectLst/>
                        </a:rPr>
                        <a:t>10104018</a:t>
                      </a:r>
                      <a:endParaRPr lang="ru-RU" sz="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01.08.2001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01.08.2001 0:00:00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1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                   940 597,05   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5117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3,4,5,6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18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extLst>
                  <a:ext uri="{0D108BD9-81ED-4DB2-BD59-A6C34878D82A}">
                    <a16:rowId xmlns="" xmlns:a16="http://schemas.microsoft.com/office/drawing/2014/main" val="240499796"/>
                  </a:ext>
                </a:extLst>
              </a:tr>
              <a:tr h="35427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2 622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Рентгеновское отделение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Рентгеновская установка с цифровым телеуправлением Рентгеновский аппарат AXIOM IconosR200, 01586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 dirty="0">
                          <a:effectLst/>
                        </a:rPr>
                        <a:t>10104018</a:t>
                      </a:r>
                      <a:endParaRPr lang="ru-RU" sz="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25.07.2003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25.07.2003 0:00:00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1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              34 897 683,24   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5117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3,4,5,6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1,1.1,16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extLst>
                  <a:ext uri="{0D108BD9-81ED-4DB2-BD59-A6C34878D82A}">
                    <a16:rowId xmlns="" xmlns:a16="http://schemas.microsoft.com/office/drawing/2014/main" val="3488553724"/>
                  </a:ext>
                </a:extLst>
              </a:tr>
              <a:tr h="23618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3 316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Отделение ультразвуковой диагностики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УЗИ "А</a:t>
                      </a:r>
                      <a:r>
                        <a:rPr lang="en-US" sz="700" u="none" strike="noStrike">
                          <a:effectLst/>
                        </a:rPr>
                        <a:t>cuson", 57334</a:t>
                      </a:r>
                      <a:endParaRPr lang="en-US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 dirty="0">
                          <a:effectLst/>
                        </a:rPr>
                        <a:t>10104026</a:t>
                      </a:r>
                      <a:endParaRPr lang="ru-RU" sz="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01.05.2002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01.05.2002 0:00:00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1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              18 982 144,89   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5117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3,5,6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21,21.3,21.3.1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extLst>
                  <a:ext uri="{0D108BD9-81ED-4DB2-BD59-A6C34878D82A}">
                    <a16:rowId xmlns="" xmlns:a16="http://schemas.microsoft.com/office/drawing/2014/main" val="2700236596"/>
                  </a:ext>
                </a:extLst>
              </a:tr>
              <a:tr h="23618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3 322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Отделение ультразвуковой диагностики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УЗИ уст-ка </a:t>
                      </a:r>
                      <a:r>
                        <a:rPr lang="en-US" sz="700" u="none" strike="noStrike">
                          <a:effectLst/>
                        </a:rPr>
                        <a:t>Acuson, 60098</a:t>
                      </a:r>
                      <a:endParaRPr lang="en-US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 dirty="0">
                          <a:effectLst/>
                        </a:rPr>
                        <a:t>10104026</a:t>
                      </a:r>
                      <a:endParaRPr lang="ru-RU" sz="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01.08.2002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01.08.2002 0:00:00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1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              18 982 144,89   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5117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3,5,6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21,21.3,21.3.1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extLst>
                  <a:ext uri="{0D108BD9-81ED-4DB2-BD59-A6C34878D82A}">
                    <a16:rowId xmlns="" xmlns:a16="http://schemas.microsoft.com/office/drawing/2014/main" val="2863941046"/>
                  </a:ext>
                </a:extLst>
              </a:tr>
              <a:tr h="23618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3 325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Гинекологическое отделение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Ультзвуковая система </a:t>
                      </a:r>
                      <a:r>
                        <a:rPr lang="en-US" sz="700" u="none" strike="noStrike">
                          <a:effectLst/>
                        </a:rPr>
                        <a:t>SSD-1700, </a:t>
                      </a:r>
                      <a:r>
                        <a:rPr lang="ru-RU" sz="700" u="none" strike="noStrike">
                          <a:effectLst/>
                        </a:rPr>
                        <a:t>б/н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 dirty="0">
                          <a:effectLst/>
                        </a:rPr>
                        <a:t>10104026</a:t>
                      </a:r>
                      <a:endParaRPr lang="ru-RU" sz="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01.12.2001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01.02.2001 0:00:00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1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                1 695 861,09   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5117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3,5,6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21,21.2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extLst>
                  <a:ext uri="{0D108BD9-81ED-4DB2-BD59-A6C34878D82A}">
                    <a16:rowId xmlns="" xmlns:a16="http://schemas.microsoft.com/office/drawing/2014/main" val="2587229339"/>
                  </a:ext>
                </a:extLst>
              </a:tr>
              <a:tr h="23618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3 448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Рентгеновское отделение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Цифровая флюрография ЭЛЕКТРОН ФЦ-01, б\н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 dirty="0">
                          <a:effectLst/>
                        </a:rPr>
                        <a:t>10104027</a:t>
                      </a:r>
                      <a:endParaRPr lang="ru-RU" sz="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25.09.2003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25.09.2003 0:00:00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1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                6 337 800,00   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5117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3,4,6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5,16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extLst>
                  <a:ext uri="{0D108BD9-81ED-4DB2-BD59-A6C34878D82A}">
                    <a16:rowId xmlns="" xmlns:a16="http://schemas.microsoft.com/office/drawing/2014/main" val="3794657004"/>
                  </a:ext>
                </a:extLst>
              </a:tr>
              <a:tr h="47236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3 449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Рентгеновское отделение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Цифровой рентгеновский аппарат с дистанционным управлением. Рентгеновский аппарат AXIOM IconsR200, сер. 01586 01470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 dirty="0">
                          <a:effectLst/>
                        </a:rPr>
                        <a:t>10104027</a:t>
                      </a:r>
                      <a:endParaRPr lang="ru-RU" sz="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01.12.2002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01.12.2002 0:00:00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1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              30 206 200,60   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5117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3,4,5,6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1,1.1,16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extLst>
                  <a:ext uri="{0D108BD9-81ED-4DB2-BD59-A6C34878D82A}">
                    <a16:rowId xmlns="" xmlns:a16="http://schemas.microsoft.com/office/drawing/2014/main" val="1093965842"/>
                  </a:ext>
                </a:extLst>
              </a:tr>
              <a:tr h="23618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3 450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Отделение ультразвуковой диагностики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Цифровая ультразвуковая система, GAE 0320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 dirty="0">
                          <a:effectLst/>
                        </a:rPr>
                        <a:t>1010402753</a:t>
                      </a:r>
                      <a:endParaRPr lang="ru-RU" sz="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25.07.2003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25.07.2003 0:00:00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1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              12 080 643,12   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5117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3,5,6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 dirty="0">
                          <a:effectLst/>
                        </a:rPr>
                        <a:t>21,21.3,21.3.1</a:t>
                      </a:r>
                      <a:endParaRPr lang="ru-RU" sz="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extLst>
                  <a:ext uri="{0D108BD9-81ED-4DB2-BD59-A6C34878D82A}">
                    <a16:rowId xmlns="" xmlns:a16="http://schemas.microsoft.com/office/drawing/2014/main" val="4052674142"/>
                  </a:ext>
                </a:extLst>
              </a:tr>
            </a:tbl>
          </a:graphicData>
        </a:graphic>
      </p:graphicFrame>
      <p:pic>
        <p:nvPicPr>
          <p:cNvPr id="4" name="Рисунок 3" descr="http://hantimansiysk.monavista.ru/images/sizednews/hantimansiysk1436789365big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44" y="366013"/>
            <a:ext cx="714380" cy="67304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500034" y="1142984"/>
            <a:ext cx="82868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/>
            <a:endParaRPr lang="ru-RU" dirty="0">
              <a:latin typeface="Book Antiqua" pitchFamily="18" charset="0"/>
            </a:endParaRPr>
          </a:p>
          <a:p>
            <a:pPr indent="457200"/>
            <a:endParaRPr lang="ru-RU" dirty="0">
              <a:latin typeface="Book Antiqua" pitchFamily="18" charset="0"/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755576" y="944435"/>
            <a:ext cx="7929617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45000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rgbClr val="003399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Необходимо добавить </a:t>
            </a:r>
            <a:r>
              <a:rPr lang="ru-RU" sz="1400" dirty="0">
                <a:solidFill>
                  <a:srgbClr val="003399"/>
                </a:solidFill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к выгруженной форме 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rgbClr val="003399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три дополнительные колонки: № таблицы, № графы, №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строки</a:t>
            </a:r>
            <a:r>
              <a:rPr lang="ru-RU" sz="1400" dirty="0" smtClean="0">
                <a:solidFill>
                  <a:srgbClr val="003399"/>
                </a:solidFill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lvl="0" indent="450000" fontAlgn="base">
              <a:spcBef>
                <a:spcPct val="0"/>
              </a:spcBef>
              <a:spcAft>
                <a:spcPct val="0"/>
              </a:spcAft>
            </a:pPr>
            <a:endParaRPr kumimoji="0" lang="ru-RU" sz="14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Book Antiqua" pitchFamily="18" charset="0"/>
              <a:cs typeface="Arial" pitchFamily="34" charset="0"/>
            </a:endParaRPr>
          </a:p>
          <a:p>
            <a:pPr marL="0" marR="0" lvl="0" indent="4500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rgbClr val="003399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В каждой строке Приложения, содержащей сведения о медицинском оборудовании, учитываемом в таблицах формы</a:t>
            </a:r>
            <a:r>
              <a:rPr kumimoji="0" lang="ru-RU" sz="1400" b="0" i="0" u="none" strike="noStrike" cap="none" normalizeH="0" dirty="0">
                <a:ln>
                  <a:noFill/>
                </a:ln>
                <a:solidFill>
                  <a:srgbClr val="003399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rgbClr val="003399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30,указать номер таблицы, номера граф и  строк</a:t>
            </a:r>
            <a:r>
              <a:rPr kumimoji="0" lang="ru-RU" sz="1400" b="0" i="0" u="none" strike="noStrike" cap="none" normalizeH="0" dirty="0">
                <a:ln>
                  <a:noFill/>
                </a:ln>
                <a:solidFill>
                  <a:srgbClr val="003399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 (в том случае, если единица оборудования учитывается более, чем в одной графе и (или) строке, перечислить их номера через запятую)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rgbClr val="003399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, и произвести сверку с указанными таблицами.</a:t>
            </a:r>
            <a:endParaRPr kumimoji="0" lang="ru-RU" sz="1400" b="0" i="0" u="none" strike="noStrike" cap="none" normalizeH="0" baseline="0" dirty="0">
              <a:ln>
                <a:noFill/>
              </a:ln>
              <a:solidFill>
                <a:srgbClr val="003399"/>
              </a:solidFill>
              <a:effectLst/>
              <a:latin typeface="Book Antiqua" pitchFamily="18" charset="0"/>
              <a:cs typeface="Arial" pitchFamily="34" charset="0"/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flipH="1">
            <a:off x="7668344" y="2836805"/>
            <a:ext cx="288032" cy="366773"/>
          </a:xfrm>
          <a:prstGeom prst="straightConnector1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7956376" y="2836805"/>
            <a:ext cx="72008" cy="366773"/>
          </a:xfrm>
          <a:prstGeom prst="straightConnector1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7956376" y="2836805"/>
            <a:ext cx="504056" cy="366773"/>
          </a:xfrm>
          <a:prstGeom prst="straightConnector1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  <p:transition>
    <p:split orient="vert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hantimansiysk.monavista.ru/images/sizednews/hantimansiysk1436789365big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2" y="330718"/>
            <a:ext cx="714380" cy="67304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500034" y="1142984"/>
            <a:ext cx="82868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/>
            <a:endParaRPr lang="ru-RU" dirty="0">
              <a:latin typeface="Book Antiqua" pitchFamily="18" charset="0"/>
            </a:endParaRPr>
          </a:p>
          <a:p>
            <a:pPr indent="457200"/>
            <a:endParaRPr lang="ru-RU" dirty="0">
              <a:latin typeface="Book Antiqua" pitchFamily="18" charset="0"/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214282" y="1429867"/>
            <a:ext cx="8715436" cy="289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450000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>
                <a:solidFill>
                  <a:srgbClr val="003399"/>
                </a:solidFill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Пример заполнения таблицы 5117 (на примере томографа компьютерного).</a:t>
            </a:r>
            <a:endParaRPr lang="ru-RU" sz="1400" dirty="0">
              <a:solidFill>
                <a:srgbClr val="003399"/>
              </a:solidFill>
              <a:latin typeface="Book Antiqua" pitchFamily="18" charset="0"/>
              <a:cs typeface="Arial" pitchFamily="34" charset="0"/>
            </a:endParaRPr>
          </a:p>
          <a:p>
            <a:pPr lvl="0" indent="45000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rgbClr val="003399"/>
                </a:solidFill>
                <a:effectLst/>
                <a:latin typeface="Book Antiqua" pitchFamily="18" charset="0"/>
                <a:ea typeface="SimSun" pitchFamily="2" charset="-122"/>
                <a:cs typeface="Times New Roman" pitchFamily="18" charset="0"/>
              </a:rPr>
              <a:t>Например, </a:t>
            </a:r>
            <a:r>
              <a:rPr lang="ru-RU" sz="1400" dirty="0">
                <a:solidFill>
                  <a:srgbClr val="003399"/>
                </a:solidFill>
                <a:latin typeface="Book Antiqua" pitchFamily="18" charset="0"/>
                <a:ea typeface="SimSun" pitchFamily="2" charset="-122"/>
                <a:cs typeface="Times New Roman" pitchFamily="18" charset="0"/>
              </a:rPr>
              <a:t>Томограф рентгеновский компьютерный </a:t>
            </a:r>
            <a:r>
              <a:rPr lang="ru-RU" sz="1400" dirty="0" err="1">
                <a:solidFill>
                  <a:srgbClr val="003399"/>
                </a:solidFill>
                <a:latin typeface="Book Antiqua" pitchFamily="18" charset="0"/>
                <a:ea typeface="SimSun" pitchFamily="2" charset="-122"/>
                <a:cs typeface="Times New Roman" pitchFamily="18" charset="0"/>
              </a:rPr>
              <a:t>Aquilion</a:t>
            </a:r>
            <a:r>
              <a:rPr lang="ru-RU" sz="1400" dirty="0">
                <a:solidFill>
                  <a:srgbClr val="003399"/>
                </a:solidFill>
                <a:latin typeface="Book Antiqua" pitchFamily="18" charset="0"/>
                <a:ea typeface="SimSun" pitchFamily="2" charset="-122"/>
                <a:cs typeface="Times New Roman" pitchFamily="18" charset="0"/>
              </a:rPr>
              <a:t> LB 64 </a:t>
            </a:r>
            <a:r>
              <a:rPr lang="ru-RU" sz="1400" dirty="0" smtClean="0">
                <a:solidFill>
                  <a:srgbClr val="003399"/>
                </a:solidFill>
                <a:latin typeface="Book Antiqua" pitchFamily="18" charset="0"/>
                <a:ea typeface="SimSun" pitchFamily="2" charset="-122"/>
                <a:cs typeface="Times New Roman" pitchFamily="18" charset="0"/>
              </a:rPr>
              <a:t>среза, 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rgbClr val="003399"/>
                </a:solidFill>
                <a:effectLst/>
                <a:latin typeface="Book Antiqua" pitchFamily="18" charset="0"/>
                <a:ea typeface="SimSun" pitchFamily="2" charset="-122"/>
                <a:cs typeface="Times New Roman" pitchFamily="18" charset="0"/>
              </a:rPr>
              <a:t>учтён как:</a:t>
            </a:r>
          </a:p>
          <a:p>
            <a:pPr marL="285750" lvl="0" indent="-28575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ru-RU" sz="1400" dirty="0">
                <a:solidFill>
                  <a:srgbClr val="003399"/>
                </a:solidFill>
                <a:latin typeface="Book Antiqua" pitchFamily="18" charset="0"/>
                <a:ea typeface="SimSun" pitchFamily="2" charset="-122"/>
                <a:cs typeface="Times New Roman" pitchFamily="18" charset="0"/>
              </a:rPr>
              <a:t>аппараты и оборудование для лучевой диагностики 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rgbClr val="003399"/>
                </a:solidFill>
                <a:effectLst/>
                <a:latin typeface="Book Antiqua" pitchFamily="18" charset="0"/>
                <a:ea typeface="SimSun" pitchFamily="2" charset="-122"/>
                <a:cs typeface="Times New Roman" pitchFamily="18" charset="0"/>
              </a:rPr>
              <a:t>(№ таблицы 5117), </a:t>
            </a:r>
            <a:endParaRPr kumimoji="0" lang="ru-RU" sz="1400" b="0" i="0" u="none" strike="noStrike" cap="none" normalizeH="0" baseline="0" dirty="0">
              <a:ln>
                <a:noFill/>
              </a:ln>
              <a:solidFill>
                <a:srgbClr val="003399"/>
              </a:solidFill>
              <a:effectLst/>
              <a:latin typeface="Book Antiqua" pitchFamily="18" charset="0"/>
              <a:cs typeface="Arial" pitchFamily="34" charset="0"/>
            </a:endParaRPr>
          </a:p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ru-RU" sz="1400" dirty="0">
                <a:solidFill>
                  <a:srgbClr val="003399"/>
                </a:solidFill>
                <a:latin typeface="Book Antiqua" pitchFamily="18" charset="0"/>
                <a:ea typeface="SimSun" pitchFamily="2" charset="-122"/>
                <a:cs typeface="Times New Roman" pitchFamily="18" charset="0"/>
              </a:rPr>
              <a:t>компьютерный томограф (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rgbClr val="003399"/>
                </a:solidFill>
                <a:effectLst/>
                <a:latin typeface="Book Antiqua" pitchFamily="18" charset="0"/>
                <a:ea typeface="SimSun" pitchFamily="2" charset="-122"/>
                <a:cs typeface="Times New Roman" pitchFamily="18" charset="0"/>
              </a:rPr>
              <a:t>№ строки 13), </a:t>
            </a:r>
            <a:r>
              <a:rPr lang="ru-RU" sz="1400" dirty="0">
                <a:solidFill>
                  <a:srgbClr val="003399"/>
                </a:solidFill>
                <a:latin typeface="Book Antiqua" pitchFamily="18" charset="0"/>
                <a:cs typeface="Arial" pitchFamily="34" charset="0"/>
              </a:rPr>
              <a:t>-</a:t>
            </a:r>
          </a:p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ru-RU" sz="1400" dirty="0">
                <a:solidFill>
                  <a:srgbClr val="003399"/>
                </a:solidFill>
                <a:latin typeface="Book Antiqua" pitchFamily="18" charset="0"/>
                <a:ea typeface="SimSun" pitchFamily="2" charset="-122"/>
                <a:cs typeface="Times New Roman" pitchFamily="18" charset="0"/>
              </a:rPr>
              <a:t>спиральный </a:t>
            </a:r>
            <a:r>
              <a:rPr lang="ru-RU" sz="1400" dirty="0" err="1">
                <a:solidFill>
                  <a:srgbClr val="003399"/>
                </a:solidFill>
                <a:latin typeface="Book Antiqua" pitchFamily="18" charset="0"/>
                <a:ea typeface="SimSun" pitchFamily="2" charset="-122"/>
                <a:cs typeface="Times New Roman" pitchFamily="18" charset="0"/>
              </a:rPr>
              <a:t>многосрезовый</a:t>
            </a:r>
            <a:r>
              <a:rPr lang="ru-RU" sz="1400" dirty="0">
                <a:solidFill>
                  <a:srgbClr val="003399"/>
                </a:solidFill>
                <a:latin typeface="Book Antiqua" pitchFamily="18" charset="0"/>
                <a:ea typeface="SimSun" pitchFamily="2" charset="-122"/>
                <a:cs typeface="Times New Roman" pitchFamily="18" charset="0"/>
              </a:rPr>
              <a:t> (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rgbClr val="003399"/>
                </a:solidFill>
                <a:effectLst/>
                <a:latin typeface="Book Antiqua" pitchFamily="18" charset="0"/>
                <a:ea typeface="SimSun" pitchFamily="2" charset="-122"/>
                <a:cs typeface="Times New Roman" pitchFamily="18" charset="0"/>
              </a:rPr>
              <a:t>№ строки </a:t>
            </a:r>
            <a:r>
              <a:rPr lang="ru-RU" sz="1400" dirty="0">
                <a:solidFill>
                  <a:srgbClr val="003399"/>
                </a:solidFill>
                <a:latin typeface="Book Antiqua" pitchFamily="18" charset="0"/>
                <a:ea typeface="SimSun" pitchFamily="2" charset="-122"/>
                <a:cs typeface="Times New Roman" pitchFamily="18" charset="0"/>
              </a:rPr>
              <a:t>13.3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rgbClr val="003399"/>
                </a:solidFill>
                <a:effectLst/>
                <a:latin typeface="Book Antiqua" pitchFamily="18" charset="0"/>
                <a:ea typeface="SimSun" pitchFamily="2" charset="-122"/>
                <a:cs typeface="Times New Roman" pitchFamily="18" charset="0"/>
              </a:rPr>
              <a:t>), </a:t>
            </a:r>
          </a:p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ru-RU" sz="1400" dirty="0">
                <a:solidFill>
                  <a:srgbClr val="003399"/>
                </a:solidFill>
                <a:latin typeface="Book Antiqua" pitchFamily="18" charset="0"/>
                <a:cs typeface="Arial" pitchFamily="34" charset="0"/>
              </a:rPr>
              <a:t> 64 среза (№ строки </a:t>
            </a:r>
            <a:r>
              <a:rPr lang="ru-RU" sz="1400" dirty="0" smtClean="0">
                <a:solidFill>
                  <a:srgbClr val="003399"/>
                </a:solidFill>
                <a:latin typeface="Book Antiqua" pitchFamily="18" charset="0"/>
                <a:cs typeface="Arial" pitchFamily="34" charset="0"/>
              </a:rPr>
              <a:t>13.3.4)</a:t>
            </a:r>
            <a:endParaRPr lang="ru-RU" sz="1400" dirty="0">
              <a:solidFill>
                <a:srgbClr val="003399"/>
              </a:solidFill>
              <a:latin typeface="Book Antiqua" pitchFamily="18" charset="0"/>
              <a:cs typeface="Arial" pitchFamily="34" charset="0"/>
            </a:endParaRPr>
          </a:p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ru-RU" sz="1400" dirty="0">
                <a:solidFill>
                  <a:srgbClr val="003399"/>
                </a:solidFill>
                <a:latin typeface="Book Antiqua" pitchFamily="18" charset="0"/>
                <a:ea typeface="SimSun" pitchFamily="2" charset="-122"/>
                <a:cs typeface="Times New Roman" pitchFamily="18" charset="0"/>
              </a:rPr>
              <a:t>введен в эксплуатацию 23.12.2013, </a:t>
            </a:r>
            <a:endParaRPr lang="ru-RU" sz="1400" dirty="0" smtClean="0">
              <a:solidFill>
                <a:srgbClr val="003399"/>
              </a:solidFill>
              <a:latin typeface="Book Antiqua" pitchFamily="18" charset="0"/>
              <a:ea typeface="SimSun" pitchFamily="2" charset="-122"/>
              <a:cs typeface="Times New Roman" pitchFamily="18" charset="0"/>
            </a:endParaRPr>
          </a:p>
          <a:p>
            <a:pPr marL="285750" indent="-28575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ru-RU" sz="1400" dirty="0" smtClean="0">
                <a:solidFill>
                  <a:srgbClr val="003399"/>
                </a:solidFill>
                <a:latin typeface="Book Antiqua" pitchFamily="18" charset="0"/>
                <a:ea typeface="SimSun" pitchFamily="2" charset="-122"/>
                <a:cs typeface="Times New Roman" pitchFamily="18" charset="0"/>
              </a:rPr>
              <a:t>имеет </a:t>
            </a:r>
            <a:r>
              <a:rPr lang="ru-RU" sz="1400" dirty="0">
                <a:solidFill>
                  <a:srgbClr val="003399"/>
                </a:solidFill>
                <a:latin typeface="Book Antiqua" pitchFamily="18" charset="0"/>
                <a:ea typeface="SimSun" pitchFamily="2" charset="-122"/>
                <a:cs typeface="Times New Roman" pitchFamily="18" charset="0"/>
              </a:rPr>
              <a:t>срок эксплуатации менее 10 лет, </a:t>
            </a:r>
            <a:r>
              <a:rPr lang="ru-RU" sz="1400" dirty="0" smtClean="0">
                <a:solidFill>
                  <a:srgbClr val="003399"/>
                </a:solidFill>
                <a:latin typeface="Book Antiqua" pitchFamily="18" charset="0"/>
                <a:ea typeface="SimSun" pitchFamily="2" charset="-122"/>
                <a:cs typeface="Times New Roman" pitchFamily="18" charset="0"/>
              </a:rPr>
              <a:t>следовательно </a:t>
            </a:r>
            <a:r>
              <a:rPr lang="ru-RU" sz="1400" dirty="0">
                <a:solidFill>
                  <a:srgbClr val="003399"/>
                </a:solidFill>
                <a:latin typeface="Book Antiqua" pitchFamily="18" charset="0"/>
                <a:ea typeface="SimSun" pitchFamily="2" charset="-122"/>
                <a:cs typeface="Times New Roman" pitchFamily="18" charset="0"/>
              </a:rPr>
              <a:t>не учтён в графе 6</a:t>
            </a:r>
            <a:r>
              <a:rPr lang="ru-RU" sz="1400" dirty="0" smtClean="0">
                <a:solidFill>
                  <a:srgbClr val="003399"/>
                </a:solidFill>
                <a:latin typeface="Book Antiqua" pitchFamily="18" charset="0"/>
                <a:ea typeface="SimSun" pitchFamily="2" charset="-122"/>
                <a:cs typeface="Times New Roman" pitchFamily="18" charset="0"/>
              </a:rPr>
              <a:t>.</a:t>
            </a:r>
            <a:endParaRPr lang="ru-RU" sz="1400" dirty="0">
              <a:solidFill>
                <a:srgbClr val="003399"/>
              </a:solidFill>
              <a:latin typeface="Book Antiqua" pitchFamily="18" charset="0"/>
              <a:cs typeface="Arial" pitchFamily="34" charset="0"/>
            </a:endParaRPr>
          </a:p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ru-RU" sz="1400" dirty="0">
                <a:solidFill>
                  <a:srgbClr val="003399"/>
                </a:solidFill>
                <a:latin typeface="Book Antiqua" pitchFamily="18" charset="0"/>
                <a:cs typeface="Arial" pitchFamily="34" charset="0"/>
              </a:rPr>
              <a:t>Аппарат рентгеновский (Рентгеновские аппараты всего (без компьютерных томографов</a:t>
            </a:r>
            <a:r>
              <a:rPr lang="ru-RU" sz="1400" dirty="0" smtClean="0">
                <a:solidFill>
                  <a:srgbClr val="003399"/>
                </a:solidFill>
                <a:latin typeface="Book Antiqua" pitchFamily="18" charset="0"/>
                <a:cs typeface="Arial" pitchFamily="34" charset="0"/>
              </a:rPr>
              <a:t>) - № </a:t>
            </a:r>
            <a:r>
              <a:rPr lang="ru-RU" sz="1400" dirty="0">
                <a:solidFill>
                  <a:srgbClr val="003399"/>
                </a:solidFill>
                <a:latin typeface="Book Antiqua" pitchFamily="18" charset="0"/>
                <a:cs typeface="Arial" pitchFamily="34" charset="0"/>
              </a:rPr>
              <a:t>строки </a:t>
            </a:r>
            <a:r>
              <a:rPr lang="ru-RU" sz="1400" dirty="0" smtClean="0">
                <a:solidFill>
                  <a:srgbClr val="003399"/>
                </a:solidFill>
                <a:latin typeface="Book Antiqua" pitchFamily="18" charset="0"/>
                <a:cs typeface="Arial" pitchFamily="34" charset="0"/>
              </a:rPr>
              <a:t>15), в соответствии с изменениями формы компьютерные томографы в данной строке не учитываются.</a:t>
            </a:r>
            <a:endParaRPr lang="ru-RU" sz="1400" dirty="0">
              <a:solidFill>
                <a:srgbClr val="003399"/>
              </a:solidFill>
              <a:latin typeface="Book Antiqua" pitchFamily="18" charset="0"/>
              <a:cs typeface="Arial" pitchFamily="34" charset="0"/>
            </a:endParaRPr>
          </a:p>
          <a:p>
            <a:pPr marL="0" marR="0" lvl="0" indent="4500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Book Antiqua" pitchFamily="18" charset="0"/>
                <a:ea typeface="SimSun" pitchFamily="2" charset="-122"/>
                <a:cs typeface="Times New Roman" pitchFamily="18" charset="0"/>
              </a:rPr>
              <a:t>Уточненная 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rgbClr val="003399"/>
                </a:solidFill>
                <a:effectLst/>
                <a:latin typeface="Book Antiqua" pitchFamily="18" charset="0"/>
                <a:ea typeface="SimSun" pitchFamily="2" charset="-122"/>
                <a:cs typeface="Times New Roman" pitchFamily="18" charset="0"/>
              </a:rPr>
              <a:t>таким образом отчетная форма позволит произвести корректный  подсчет статистических данных.</a:t>
            </a:r>
            <a:endParaRPr kumimoji="0" lang="ru-RU" sz="1400" b="0" i="0" u="none" strike="noStrike" cap="none" normalizeH="0" baseline="0" dirty="0">
              <a:ln>
                <a:noFill/>
              </a:ln>
              <a:solidFill>
                <a:srgbClr val="003399"/>
              </a:solidFill>
              <a:effectLst/>
              <a:latin typeface="Book Antiqua" pitchFamily="18" charset="0"/>
              <a:cs typeface="Arial" pitchFamily="34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  <p:transition>
    <p:diamond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hantimansiysk.monavista.ru/images/sizednews/hantimansiysk1436789365big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44" y="369040"/>
            <a:ext cx="714380" cy="67304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500034" y="1142984"/>
            <a:ext cx="82868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/>
            <a:endParaRPr lang="ru-RU" dirty="0">
              <a:latin typeface="Book Antiqua" pitchFamily="18" charset="0"/>
            </a:endParaRPr>
          </a:p>
          <a:p>
            <a:pPr indent="457200"/>
            <a:endParaRPr lang="ru-RU" dirty="0">
              <a:latin typeface="Book Antiqu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71538" y="500042"/>
            <a:ext cx="778674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000"/>
            <a:r>
              <a:rPr lang="ru-RU" sz="1400" dirty="0">
                <a:solidFill>
                  <a:srgbClr val="003399"/>
                </a:solidFill>
                <a:latin typeface="Book Antiqua" pitchFamily="18" charset="0"/>
              </a:rPr>
              <a:t>Далее, сверить с данными таблицы 5117, и при необходимости внести в таблицу корректировки.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3073975"/>
              </p:ext>
            </p:extLst>
          </p:nvPr>
        </p:nvGraphicFramePr>
        <p:xfrm>
          <a:off x="649784" y="1161809"/>
          <a:ext cx="7954663" cy="519453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748800">
                  <a:extLst>
                    <a:ext uri="{9D8B030D-6E8A-4147-A177-3AD203B41FA5}">
                      <a16:colId xmlns="" xmlns:a16="http://schemas.microsoft.com/office/drawing/2014/main" val="3347378588"/>
                    </a:ext>
                  </a:extLst>
                </a:gridCol>
                <a:gridCol w="557540">
                  <a:extLst>
                    <a:ext uri="{9D8B030D-6E8A-4147-A177-3AD203B41FA5}">
                      <a16:colId xmlns="" xmlns:a16="http://schemas.microsoft.com/office/drawing/2014/main" val="2631548131"/>
                    </a:ext>
                  </a:extLst>
                </a:gridCol>
                <a:gridCol w="972453">
                  <a:extLst>
                    <a:ext uri="{9D8B030D-6E8A-4147-A177-3AD203B41FA5}">
                      <a16:colId xmlns="" xmlns:a16="http://schemas.microsoft.com/office/drawing/2014/main" val="211739450"/>
                    </a:ext>
                  </a:extLst>
                </a:gridCol>
                <a:gridCol w="739064">
                  <a:extLst>
                    <a:ext uri="{9D8B030D-6E8A-4147-A177-3AD203B41FA5}">
                      <a16:colId xmlns="" xmlns:a16="http://schemas.microsoft.com/office/drawing/2014/main" val="1467015452"/>
                    </a:ext>
                  </a:extLst>
                </a:gridCol>
                <a:gridCol w="713131">
                  <a:extLst>
                    <a:ext uri="{9D8B030D-6E8A-4147-A177-3AD203B41FA5}">
                      <a16:colId xmlns="" xmlns:a16="http://schemas.microsoft.com/office/drawing/2014/main" val="4043387123"/>
                    </a:ext>
                  </a:extLst>
                </a:gridCol>
                <a:gridCol w="1115079">
                  <a:extLst>
                    <a:ext uri="{9D8B030D-6E8A-4147-A177-3AD203B41FA5}">
                      <a16:colId xmlns="" xmlns:a16="http://schemas.microsoft.com/office/drawing/2014/main" val="2535176783"/>
                    </a:ext>
                  </a:extLst>
                </a:gridCol>
                <a:gridCol w="1108596">
                  <a:extLst>
                    <a:ext uri="{9D8B030D-6E8A-4147-A177-3AD203B41FA5}">
                      <a16:colId xmlns="" xmlns:a16="http://schemas.microsoft.com/office/drawing/2014/main" val="1966118011"/>
                    </a:ext>
                  </a:extLst>
                </a:gridCol>
              </a:tblGrid>
              <a:tr h="206542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  <a:latin typeface="Book Antiqua" panose="02040602050305030304" pitchFamily="18" charset="0"/>
                        </a:rPr>
                        <a:t>Наименование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998" marR="8998" marT="8998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  <a:latin typeface="Book Antiqua" panose="02040602050305030304" pitchFamily="18" charset="0"/>
                        </a:rPr>
                        <a:t>№ стр.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998" marR="8998" marT="8998" marB="0" vert="vert27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  <a:latin typeface="Book Antiqua" panose="02040602050305030304" pitchFamily="18" charset="0"/>
                        </a:rPr>
                        <a:t>Число аппаратов и оборудования всего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998" marR="8998" marT="8998" marB="0" anchor="ctr"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  <a:latin typeface="Book Antiqua" panose="02040602050305030304" pitchFamily="18" charset="0"/>
                        </a:rPr>
                        <a:t>из них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998" marR="8998" marT="8998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545351795"/>
                  </a:ext>
                </a:extLst>
              </a:tr>
              <a:tr h="181757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Book Antiqua" panose="02040602050305030304" pitchFamily="18" charset="0"/>
                        </a:rPr>
                        <a:t>в подразделениях, оказывающих медицинскую помощь в амбулаторных условиях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998" marR="8998" marT="899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Book Antiqua" panose="02040602050305030304" pitchFamily="18" charset="0"/>
                        </a:rPr>
                        <a:t>действующих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998" marR="8998" marT="899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Book Antiqua" panose="02040602050305030304" pitchFamily="18" charset="0"/>
                        </a:rPr>
                        <a:t>со сроком эксплуатации свыше 10 лет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998" marR="8998" marT="899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  <a:latin typeface="Book Antiqua" panose="02040602050305030304" pitchFamily="18" charset="0"/>
                        </a:rPr>
                        <a:t>из них в подразделениях, оказывающих медицинскую помощь в амбулаторных условиях (из гр. 6)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998" marR="8998" marT="8998" marB="0" anchor="b"/>
                </a:tc>
                <a:extLst>
                  <a:ext uri="{0D108BD9-81ED-4DB2-BD59-A6C34878D82A}">
                    <a16:rowId xmlns="" xmlns:a16="http://schemas.microsoft.com/office/drawing/2014/main" val="392132129"/>
                  </a:ext>
                </a:extLst>
              </a:tr>
              <a:tr h="20654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Book Antiqua" panose="02040602050305030304" pitchFamily="18" charset="0"/>
                        </a:rPr>
                        <a:t>1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998" marR="8998" marT="899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Book Antiqua" panose="02040602050305030304" pitchFamily="18" charset="0"/>
                        </a:rPr>
                        <a:t>2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998" marR="8998" marT="899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  <a:latin typeface="Book Antiqua" panose="02040602050305030304" pitchFamily="18" charset="0"/>
                        </a:rPr>
                        <a:t>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998" marR="8998" marT="899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Book Antiqua" panose="02040602050305030304" pitchFamily="18" charset="0"/>
                        </a:rPr>
                        <a:t>4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998" marR="8998" marT="899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Book Antiqua" panose="02040602050305030304" pitchFamily="18" charset="0"/>
                        </a:rPr>
                        <a:t>5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998" marR="8998" marT="899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Book Antiqua" panose="02040602050305030304" pitchFamily="18" charset="0"/>
                        </a:rPr>
                        <a:t>6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998" marR="8998" marT="899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Book Antiqua" panose="02040602050305030304" pitchFamily="18" charset="0"/>
                        </a:rPr>
                        <a:t>7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998" marR="8998" marT="8998" marB="0" anchor="ctr"/>
                </a:tc>
                <a:extLst>
                  <a:ext uri="{0D108BD9-81ED-4DB2-BD59-A6C34878D82A}">
                    <a16:rowId xmlns="" xmlns:a16="http://schemas.microsoft.com/office/drawing/2014/main" val="2136456401"/>
                  </a:ext>
                </a:extLst>
              </a:tr>
              <a:tr h="340795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u="none" strike="noStrike" dirty="0">
                          <a:effectLst/>
                          <a:latin typeface="Book Antiqua" panose="02040602050305030304" pitchFamily="18" charset="0"/>
                        </a:rPr>
                        <a:t>Ангиографические аппараты стационарные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0981" marR="8998" marT="8998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  <a:latin typeface="Book Antiqua" panose="02040602050305030304" pitchFamily="18" charset="0"/>
                        </a:rPr>
                        <a:t>12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998" marR="8998" marT="899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998" marR="8998" marT="899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998" marR="8998" marT="899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998" marR="8998" marT="899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998" marR="8998" marT="899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998" marR="8998" marT="8998" marB="0" anchor="b"/>
                </a:tc>
                <a:extLst>
                  <a:ext uri="{0D108BD9-81ED-4DB2-BD59-A6C34878D82A}">
                    <a16:rowId xmlns="" xmlns:a16="http://schemas.microsoft.com/office/drawing/2014/main" val="2190480043"/>
                  </a:ext>
                </a:extLst>
              </a:tr>
              <a:tr h="206542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u="none" strike="noStrike" dirty="0">
                          <a:effectLst/>
                          <a:latin typeface="Book Antiqua" panose="02040602050305030304" pitchFamily="18" charset="0"/>
                        </a:rPr>
                        <a:t>Компьютерные томографы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0981" marR="8998" marT="8998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  <a:latin typeface="Book Antiqua" panose="02040602050305030304" pitchFamily="18" charset="0"/>
                        </a:rPr>
                        <a:t>13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998" marR="8998" marT="899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dirty="0">
                          <a:effectLst/>
                          <a:latin typeface="Book Antiqua" panose="02040602050305030304" pitchFamily="18" charset="0"/>
                        </a:rPr>
                        <a:t>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998" marR="8998" marT="899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>
                          <a:effectLst/>
                          <a:latin typeface="Book Antiqua" panose="02040602050305030304" pitchFamily="18" charset="0"/>
                        </a:rPr>
                        <a:t>1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998" marR="8998" marT="899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>
                          <a:effectLst/>
                          <a:latin typeface="Book Antiqua" panose="02040602050305030304" pitchFamily="18" charset="0"/>
                        </a:rPr>
                        <a:t>1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998" marR="8998" marT="899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998" marR="8998" marT="899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998" marR="8998" marT="8998" marB="0" anchor="b"/>
                </a:tc>
                <a:extLst>
                  <a:ext uri="{0D108BD9-81ED-4DB2-BD59-A6C34878D82A}">
                    <a16:rowId xmlns="" xmlns:a16="http://schemas.microsoft.com/office/drawing/2014/main" val="1631191312"/>
                  </a:ext>
                </a:extLst>
              </a:tr>
              <a:tr h="20654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effectLst/>
                          <a:latin typeface="Book Antiqua" panose="02040602050305030304" pitchFamily="18" charset="0"/>
                        </a:rPr>
                        <a:t>из них: пошаговые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323926" marR="8998" marT="899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  <a:latin typeface="Book Antiqua" panose="02040602050305030304" pitchFamily="18" charset="0"/>
                        </a:rPr>
                        <a:t>13.1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998" marR="8998" marT="899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998" marR="8998" marT="899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998" marR="8998" marT="899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998" marR="8998" marT="899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998" marR="8998" marT="899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998" marR="8998" marT="8998" marB="0" anchor="b"/>
                </a:tc>
                <a:extLst>
                  <a:ext uri="{0D108BD9-81ED-4DB2-BD59-A6C34878D82A}">
                    <a16:rowId xmlns="" xmlns:a16="http://schemas.microsoft.com/office/drawing/2014/main" val="2433071975"/>
                  </a:ext>
                </a:extLst>
              </a:tr>
              <a:tr h="20654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Book Antiqua" panose="02040602050305030304" pitchFamily="18" charset="0"/>
                        </a:rPr>
                        <a:t>спиральные односрезовые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323926" marR="8998" marT="899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  <a:latin typeface="Book Antiqua" panose="02040602050305030304" pitchFamily="18" charset="0"/>
                        </a:rPr>
                        <a:t>13.2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998" marR="8998" marT="899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998" marR="8998" marT="899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998" marR="8998" marT="899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998" marR="8998" marT="899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998" marR="8998" marT="899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998" marR="8998" marT="8998" marB="0" anchor="b"/>
                </a:tc>
                <a:extLst>
                  <a:ext uri="{0D108BD9-81ED-4DB2-BD59-A6C34878D82A}">
                    <a16:rowId xmlns="" xmlns:a16="http://schemas.microsoft.com/office/drawing/2014/main" val="1074265198"/>
                  </a:ext>
                </a:extLst>
              </a:tr>
              <a:tr h="20654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Book Antiqua" panose="02040602050305030304" pitchFamily="18" charset="0"/>
                        </a:rPr>
                        <a:t>спиральные многосрезовые - всего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323926" marR="8998" marT="899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  <a:latin typeface="Book Antiqua" panose="02040602050305030304" pitchFamily="18" charset="0"/>
                        </a:rPr>
                        <a:t>13.3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998" marR="8998" marT="899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dirty="0">
                          <a:effectLst/>
                          <a:latin typeface="Book Antiqua" panose="02040602050305030304" pitchFamily="18" charset="0"/>
                        </a:rPr>
                        <a:t>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998" marR="8998" marT="899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>
                          <a:effectLst/>
                          <a:latin typeface="Book Antiqua" panose="02040602050305030304" pitchFamily="18" charset="0"/>
                        </a:rPr>
                        <a:t>1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998" marR="8998" marT="899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>
                          <a:effectLst/>
                          <a:latin typeface="Book Antiqua" panose="02040602050305030304" pitchFamily="18" charset="0"/>
                        </a:rPr>
                        <a:t>1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998" marR="8998" marT="899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998" marR="8998" marT="899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998" marR="8998" marT="8998" marB="0" anchor="b"/>
                </a:tc>
                <a:extLst>
                  <a:ext uri="{0D108BD9-81ED-4DB2-BD59-A6C34878D82A}">
                    <a16:rowId xmlns="" xmlns:a16="http://schemas.microsoft.com/office/drawing/2014/main" val="2418430821"/>
                  </a:ext>
                </a:extLst>
              </a:tr>
              <a:tr h="206542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u="none" strike="noStrike">
                          <a:effectLst/>
                          <a:latin typeface="Book Antiqua" panose="02040602050305030304" pitchFamily="18" charset="0"/>
                        </a:rPr>
                        <a:t>в т.ч.:  менее 16 срезов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566870" marR="8998" marT="8998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  <a:latin typeface="Book Antiqua" panose="02040602050305030304" pitchFamily="18" charset="0"/>
                        </a:rPr>
                        <a:t>13.3.1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998" marR="8998" marT="899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998" marR="8998" marT="899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998" marR="8998" marT="899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998" marR="8998" marT="899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998" marR="8998" marT="899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998" marR="8998" marT="8998" marB="0" anchor="b"/>
                </a:tc>
                <a:extLst>
                  <a:ext uri="{0D108BD9-81ED-4DB2-BD59-A6C34878D82A}">
                    <a16:rowId xmlns="" xmlns:a16="http://schemas.microsoft.com/office/drawing/2014/main" val="1743703012"/>
                  </a:ext>
                </a:extLst>
              </a:tr>
              <a:tr h="206542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u="none" strike="noStrike">
                          <a:effectLst/>
                          <a:latin typeface="Book Antiqua" panose="02040602050305030304" pitchFamily="18" charset="0"/>
                        </a:rPr>
                        <a:t>16 срезов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0981" marR="8998" marT="8998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Book Antiqua" panose="02040602050305030304" pitchFamily="18" charset="0"/>
                        </a:rPr>
                        <a:t>13.3.2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998" marR="8998" marT="899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998" marR="8998" marT="899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998" marR="8998" marT="899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998" marR="8998" marT="899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998" marR="8998" marT="899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998" marR="8998" marT="8998" marB="0" anchor="b"/>
                </a:tc>
                <a:extLst>
                  <a:ext uri="{0D108BD9-81ED-4DB2-BD59-A6C34878D82A}">
                    <a16:rowId xmlns="" xmlns:a16="http://schemas.microsoft.com/office/drawing/2014/main" val="3639871617"/>
                  </a:ext>
                </a:extLst>
              </a:tr>
              <a:tr h="206542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u="none" strike="noStrike">
                          <a:effectLst/>
                          <a:latin typeface="Book Antiqua" panose="02040602050305030304" pitchFamily="18" charset="0"/>
                        </a:rPr>
                        <a:t>32-40 срезов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0981" marR="8998" marT="8998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Book Antiqua" panose="02040602050305030304" pitchFamily="18" charset="0"/>
                        </a:rPr>
                        <a:t>13.3.3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998" marR="8998" marT="899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998" marR="8998" marT="899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998" marR="8998" marT="899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998" marR="8998" marT="899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998" marR="8998" marT="899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998" marR="8998" marT="8998" marB="0" anchor="b"/>
                </a:tc>
                <a:extLst>
                  <a:ext uri="{0D108BD9-81ED-4DB2-BD59-A6C34878D82A}">
                    <a16:rowId xmlns="" xmlns:a16="http://schemas.microsoft.com/office/drawing/2014/main" val="4228000547"/>
                  </a:ext>
                </a:extLst>
              </a:tr>
              <a:tr h="206542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u="none" strike="noStrike">
                          <a:effectLst/>
                          <a:latin typeface="Book Antiqua" panose="02040602050305030304" pitchFamily="18" charset="0"/>
                        </a:rPr>
                        <a:t>64 среза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0981" marR="8998" marT="8998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Book Antiqua" panose="02040602050305030304" pitchFamily="18" charset="0"/>
                        </a:rPr>
                        <a:t>13.3.4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998" marR="8998" marT="899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>
                          <a:effectLst/>
                          <a:latin typeface="Book Antiqua" panose="02040602050305030304" pitchFamily="18" charset="0"/>
                        </a:rPr>
                        <a:t>1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998" marR="8998" marT="899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dirty="0">
                          <a:effectLst/>
                          <a:latin typeface="Book Antiqua" panose="02040602050305030304" pitchFamily="18" charset="0"/>
                        </a:rPr>
                        <a:t>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998" marR="8998" marT="899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>
                          <a:effectLst/>
                          <a:latin typeface="Book Antiqua" panose="02040602050305030304" pitchFamily="18" charset="0"/>
                        </a:rPr>
                        <a:t>1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998" marR="8998" marT="899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998" marR="8998" marT="899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998" marR="8998" marT="8998" marB="0" anchor="b"/>
                </a:tc>
                <a:extLst>
                  <a:ext uri="{0D108BD9-81ED-4DB2-BD59-A6C34878D82A}">
                    <a16:rowId xmlns="" xmlns:a16="http://schemas.microsoft.com/office/drawing/2014/main" val="192017856"/>
                  </a:ext>
                </a:extLst>
              </a:tr>
              <a:tr h="206542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u="none" strike="noStrike">
                          <a:effectLst/>
                          <a:latin typeface="Book Antiqua" panose="02040602050305030304" pitchFamily="18" charset="0"/>
                        </a:rPr>
                        <a:t>128 и более срезов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0981" marR="8998" marT="8998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Book Antiqua" panose="02040602050305030304" pitchFamily="18" charset="0"/>
                        </a:rPr>
                        <a:t>13.3.5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998" marR="8998" marT="899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998" marR="8998" marT="899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998" marR="8998" marT="899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998" marR="8998" marT="899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998" marR="8998" marT="899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998" marR="8998" marT="8998" marB="0" anchor="b"/>
                </a:tc>
                <a:extLst>
                  <a:ext uri="{0D108BD9-81ED-4DB2-BD59-A6C34878D82A}">
                    <a16:rowId xmlns="" xmlns:a16="http://schemas.microsoft.com/office/drawing/2014/main" val="2258475496"/>
                  </a:ext>
                </a:extLst>
              </a:tr>
              <a:tr h="20654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Book Antiqua" panose="02040602050305030304" pitchFamily="18" charset="0"/>
                        </a:rPr>
                        <a:t>передвижные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323926" marR="8998" marT="899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Book Antiqua" panose="02040602050305030304" pitchFamily="18" charset="0"/>
                        </a:rPr>
                        <a:t>13.4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998" marR="8998" marT="8998" marB="0" anchor="ctr"/>
                </a:tc>
                <a:tc rowSpan="3" gridSpan="5">
                  <a:txBody>
                    <a:bodyPr/>
                    <a:lstStyle/>
                    <a:p>
                      <a:pPr algn="ctr" fontAlgn="ctr"/>
                      <a:r>
                        <a:rPr lang="ru-RU" sz="1800" u="none" strike="noStrike" dirty="0">
                          <a:solidFill>
                            <a:srgbClr val="FF0000"/>
                          </a:solidFill>
                          <a:effectLst/>
                          <a:latin typeface="Book Antiqua" panose="02040602050305030304" pitchFamily="18" charset="0"/>
                        </a:rPr>
                        <a:t>В строке 15 компьютерные томографы не учитываются</a:t>
                      </a:r>
                      <a:endParaRPr lang="ru-RU" sz="1800" b="0" i="0" u="none" strike="noStrike" dirty="0">
                        <a:solidFill>
                          <a:srgbClr val="FF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998" marR="8998" marT="8998" marB="0" anchor="ctr"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748760488"/>
                  </a:ext>
                </a:extLst>
              </a:tr>
              <a:tr h="206542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u="none" strike="noStrike">
                          <a:effectLst/>
                          <a:latin typeface="Book Antiqua" panose="02040602050305030304" pitchFamily="18" charset="0"/>
                        </a:rPr>
                        <a:t>Остеоденситометры рентгеновские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0981" marR="8998" marT="8998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  <a:latin typeface="Book Antiqua" panose="02040602050305030304" pitchFamily="18" charset="0"/>
                        </a:rPr>
                        <a:t>14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998" marR="8998" marT="8998" marB="0" anchor="ctr"/>
                </a:tc>
                <a:tc gridSpan="5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575485046"/>
                  </a:ext>
                </a:extLst>
              </a:tr>
              <a:tr h="351122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u="none" strike="noStrike">
                          <a:effectLst/>
                          <a:latin typeface="Book Antiqua" panose="02040602050305030304" pitchFamily="18" charset="0"/>
                        </a:rPr>
                        <a:t>Рентгеновские аппараты всего (без компьютерных томографов)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0981" marR="8998" marT="8998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  <a:latin typeface="Book Antiqua" panose="02040602050305030304" pitchFamily="18" charset="0"/>
                        </a:rPr>
                        <a:t>15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998" marR="8998" marT="8998" marB="0" anchor="ctr"/>
                </a:tc>
                <a:tc gridSpan="5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049727974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11560" y="836712"/>
            <a:ext cx="792088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solidFill>
                  <a:srgbClr val="003399"/>
                </a:solidFill>
                <a:latin typeface="Book Antiqua" panose="02040602050305030304" pitchFamily="18" charset="0"/>
              </a:rPr>
              <a:t>Уважаемые коллеги! При сдаче статистического годового отчета по медицинскому оборудованию (ф. №30) необходимо подготовить документы, подтверждающие факт списания оборудования, либо передачи на баланс другой медицинской организации (акт, приказ, распоряжение собственника),   в виде скан - копий и реестр списанного </a:t>
            </a:r>
            <a:r>
              <a:rPr lang="ru-RU" sz="1400" dirty="0" smtClean="0">
                <a:solidFill>
                  <a:srgbClr val="003399"/>
                </a:solidFill>
                <a:latin typeface="Book Antiqua" panose="02040602050305030304" pitchFamily="18" charset="0"/>
              </a:rPr>
              <a:t>оборудования. </a:t>
            </a:r>
            <a:endParaRPr lang="ru-RU" sz="1400" dirty="0">
              <a:solidFill>
                <a:srgbClr val="003399"/>
              </a:solidFill>
              <a:latin typeface="Book Antiqua" panose="020406020503050303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5810390"/>
              </p:ext>
            </p:extLst>
          </p:nvPr>
        </p:nvGraphicFramePr>
        <p:xfrm>
          <a:off x="309009" y="2438777"/>
          <a:ext cx="8525981" cy="370050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06808">
                  <a:extLst>
                    <a:ext uri="{9D8B030D-6E8A-4147-A177-3AD203B41FA5}">
                      <a16:colId xmlns="" xmlns:a16="http://schemas.microsoft.com/office/drawing/2014/main" val="1982533655"/>
                    </a:ext>
                  </a:extLst>
                </a:gridCol>
                <a:gridCol w="1512504">
                  <a:extLst>
                    <a:ext uri="{9D8B030D-6E8A-4147-A177-3AD203B41FA5}">
                      <a16:colId xmlns="" xmlns:a16="http://schemas.microsoft.com/office/drawing/2014/main" val="3104945253"/>
                    </a:ext>
                  </a:extLst>
                </a:gridCol>
                <a:gridCol w="1520423">
                  <a:extLst>
                    <a:ext uri="{9D8B030D-6E8A-4147-A177-3AD203B41FA5}">
                      <a16:colId xmlns="" xmlns:a16="http://schemas.microsoft.com/office/drawing/2014/main" val="1318157459"/>
                    </a:ext>
                  </a:extLst>
                </a:gridCol>
                <a:gridCol w="1171992">
                  <a:extLst>
                    <a:ext uri="{9D8B030D-6E8A-4147-A177-3AD203B41FA5}">
                      <a16:colId xmlns="" xmlns:a16="http://schemas.microsoft.com/office/drawing/2014/main" val="1902565603"/>
                    </a:ext>
                  </a:extLst>
                </a:gridCol>
                <a:gridCol w="1784385">
                  <a:extLst>
                    <a:ext uri="{9D8B030D-6E8A-4147-A177-3AD203B41FA5}">
                      <a16:colId xmlns="" xmlns:a16="http://schemas.microsoft.com/office/drawing/2014/main" val="4023984327"/>
                    </a:ext>
                  </a:extLst>
                </a:gridCol>
                <a:gridCol w="1024173">
                  <a:extLst>
                    <a:ext uri="{9D8B030D-6E8A-4147-A177-3AD203B41FA5}">
                      <a16:colId xmlns="" xmlns:a16="http://schemas.microsoft.com/office/drawing/2014/main" val="84650807"/>
                    </a:ext>
                  </a:extLst>
                </a:gridCol>
                <a:gridCol w="1005696">
                  <a:extLst>
                    <a:ext uri="{9D8B030D-6E8A-4147-A177-3AD203B41FA5}">
                      <a16:colId xmlns="" xmlns:a16="http://schemas.microsoft.com/office/drawing/2014/main" val="160732920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48" marR="7648" marT="764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48" marR="7648" marT="764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48" marR="7648" marT="764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48" marR="7648" marT="764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48" marR="7648" marT="764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48" marR="7648" marT="76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</a:rPr>
                        <a:t>Приложение 2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48" marR="7648" marT="7648" marB="0" anchor="b"/>
                </a:tc>
                <a:extLst>
                  <a:ext uri="{0D108BD9-81ED-4DB2-BD59-A6C34878D82A}">
                    <a16:rowId xmlns="" xmlns:a16="http://schemas.microsoft.com/office/drawing/2014/main" val="324307532"/>
                  </a:ext>
                </a:extLst>
              </a:tr>
              <a:tr h="142657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Реестр списанного оборудования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48" marR="7648" marT="7648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78805342"/>
                  </a:ext>
                </a:extLst>
              </a:tr>
              <a:tr h="142657"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48" marR="7648" marT="764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48" marR="7648" marT="764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48" marR="7648" marT="764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48" marR="7648" marT="764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48" marR="7648" marT="764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48" marR="7648" marT="764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48" marR="7648" marT="7648" marB="0" anchor="b"/>
                </a:tc>
                <a:extLst>
                  <a:ext uri="{0D108BD9-81ED-4DB2-BD59-A6C34878D82A}">
                    <a16:rowId xmlns="" xmlns:a16="http://schemas.microsoft.com/office/drawing/2014/main" val="1899898925"/>
                  </a:ext>
                </a:extLst>
              </a:tr>
              <a:tr h="71328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№ п/п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48" marR="7648" marT="764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Наименование медицинской организации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48" marR="7648" marT="764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Наименование медицинского оборудования 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48" marR="7648" marT="764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Инвентарный номер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48" marR="7648" marT="764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Наименование документа, подтверждающего факт списания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48" marR="7648" marT="764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Номер документа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48" marR="7648" marT="764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Дата документа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48" marR="7648" marT="7648" marB="0" anchor="ctr"/>
                </a:tc>
                <a:extLst>
                  <a:ext uri="{0D108BD9-81ED-4DB2-BD59-A6C34878D82A}">
                    <a16:rowId xmlns="" xmlns:a16="http://schemas.microsoft.com/office/drawing/2014/main" val="3137180518"/>
                  </a:ext>
                </a:extLst>
              </a:tr>
              <a:tr h="14945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1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48" marR="7648" marT="764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2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48" marR="7648" marT="764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3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48" marR="7648" marT="764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4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48" marR="7648" marT="764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5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48" marR="7648" marT="764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6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48" marR="7648" marT="764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7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48" marR="7648" marT="7648" marB="0" anchor="ctr"/>
                </a:tc>
                <a:extLst>
                  <a:ext uri="{0D108BD9-81ED-4DB2-BD59-A6C34878D82A}">
                    <a16:rowId xmlns="" xmlns:a16="http://schemas.microsoft.com/office/drawing/2014/main" val="734593416"/>
                  </a:ext>
                </a:extLst>
              </a:tr>
              <a:tr h="72008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1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48" marR="7648" marT="764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БУ "</a:t>
                      </a:r>
                      <a:r>
                        <a:rPr lang="ru-RU" sz="1000" u="none" strike="noStrike" dirty="0" err="1">
                          <a:effectLst/>
                        </a:rPr>
                        <a:t>Сургутская</a:t>
                      </a:r>
                      <a:r>
                        <a:rPr lang="ru-RU" sz="1000" u="none" strike="noStrike" dirty="0">
                          <a:effectLst/>
                        </a:rPr>
                        <a:t> окружная клиническая больница"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48" marR="7648" marT="764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Оборудование для проведения коррекции гомеостаза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48" marR="7648" marT="764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01376736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48" marR="7648" marT="764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Распоряжение Департамента по управлению государственным имуществом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48" marR="7648" marT="764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13Р-2471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48" marR="7648" marT="764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15.11.2018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48" marR="7648" marT="7648" marB="0" anchor="ctr"/>
                </a:tc>
                <a:extLst>
                  <a:ext uri="{0D108BD9-81ED-4DB2-BD59-A6C34878D82A}">
                    <a16:rowId xmlns="" xmlns:a16="http://schemas.microsoft.com/office/drawing/2014/main" val="2893076248"/>
                  </a:ext>
                </a:extLst>
              </a:tr>
              <a:tr h="72008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2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48" marR="7648" marT="764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БУ "</a:t>
                      </a:r>
                      <a:r>
                        <a:rPr lang="ru-RU" sz="1000" u="none" strike="noStrike" dirty="0" err="1">
                          <a:effectLst/>
                        </a:rPr>
                        <a:t>Сургутская</a:t>
                      </a:r>
                      <a:r>
                        <a:rPr lang="ru-RU" sz="1000" u="none" strike="noStrike" dirty="0">
                          <a:effectLst/>
                        </a:rPr>
                        <a:t> окружная клиническая больница"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48" marR="7648" marT="764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Аппарат рентгеновский панарамный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48" marR="7648" marT="764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041433112322681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48" marR="7648" marT="764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Распоряжение Департамента по управлению государственным имуществом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48" marR="7648" marT="764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13Р-2472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48" marR="7648" marT="764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16.11.2018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48" marR="7648" marT="7648" marB="0" anchor="ctr"/>
                </a:tc>
                <a:extLst>
                  <a:ext uri="{0D108BD9-81ED-4DB2-BD59-A6C34878D82A}">
                    <a16:rowId xmlns="" xmlns:a16="http://schemas.microsoft.com/office/drawing/2014/main" val="3179388180"/>
                  </a:ext>
                </a:extLst>
              </a:tr>
              <a:tr h="57742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3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48" marR="7648" marT="764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БУ "Сургутская окружная клиническая больница"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48" marR="7648" marT="764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Монитор прикроватный для контроля физиологических параметров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48" marR="7648" marT="764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34143311239006779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48" marR="7648" marT="764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Приказ БУ ХМАО-Югры "</a:t>
                      </a:r>
                      <a:r>
                        <a:rPr lang="ru-RU" sz="1000" u="none" strike="noStrike" dirty="0" err="1">
                          <a:effectLst/>
                        </a:rPr>
                        <a:t>Сургутская</a:t>
                      </a:r>
                      <a:r>
                        <a:rPr lang="ru-RU" sz="1000" u="none" strike="noStrike" dirty="0">
                          <a:effectLst/>
                        </a:rPr>
                        <a:t> окружная клиническая больница"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48" marR="7648" marT="764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240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48" marR="7648" marT="764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24.04.2018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48" marR="7648" marT="7648" marB="0" anchor="ctr"/>
                </a:tc>
                <a:extLst>
                  <a:ext uri="{0D108BD9-81ED-4DB2-BD59-A6C34878D82A}">
                    <a16:rowId xmlns="" xmlns:a16="http://schemas.microsoft.com/office/drawing/2014/main" val="3496788761"/>
                  </a:ext>
                </a:extLst>
              </a:tr>
              <a:tr h="14945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48" marR="7648" marT="764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48" marR="7648" marT="764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48" marR="7648" marT="764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48" marR="7648" marT="764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48" marR="7648" marT="764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48" marR="7648" marT="764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48" marR="7648" marT="7648" marB="0" anchor="ctr"/>
                </a:tc>
                <a:extLst>
                  <a:ext uri="{0D108BD9-81ED-4DB2-BD59-A6C34878D82A}">
                    <a16:rowId xmlns="" xmlns:a16="http://schemas.microsoft.com/office/drawing/2014/main" val="947587193"/>
                  </a:ext>
                </a:extLst>
              </a:tr>
              <a:tr h="14945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48" marR="7648" marT="764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48" marR="7648" marT="764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48" marR="7648" marT="764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48" marR="7648" marT="764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48" marR="7648" marT="764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48" marR="7648" marT="764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 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48" marR="7648" marT="7648" marB="0" anchor="ctr"/>
                </a:tc>
                <a:extLst>
                  <a:ext uri="{0D108BD9-81ED-4DB2-BD59-A6C34878D82A}">
                    <a16:rowId xmlns="" xmlns:a16="http://schemas.microsoft.com/office/drawing/2014/main" val="1426679094"/>
                  </a:ext>
                </a:extLst>
              </a:tr>
            </a:tbl>
          </a:graphicData>
        </a:graphic>
      </p:graphicFrame>
      <p:pic>
        <p:nvPicPr>
          <p:cNvPr id="6" name="Рисунок 5" descr="http://hantimansiysk.monavista.ru/images/sizednews/hantimansiysk1436789365big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68252"/>
            <a:ext cx="714380" cy="67304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082373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9207" y="836712"/>
            <a:ext cx="8229600" cy="864096"/>
          </a:xfrm>
        </p:spPr>
        <p:txBody>
          <a:bodyPr>
            <a:normAutofit/>
          </a:bodyPr>
          <a:lstStyle/>
          <a:p>
            <a:r>
              <a:rPr lang="ru-RU" sz="1400" dirty="0">
                <a:solidFill>
                  <a:srgbClr val="003399"/>
                </a:solidFill>
                <a:latin typeface="Book Antiqua" panose="02040602050305030304" pitchFamily="18" charset="0"/>
              </a:rPr>
              <a:t>Необходимо сканировать документ в отдельный файл, указывая в наименовании файла номер позиции в реестре и краткое наименование медицинской организации</a:t>
            </a:r>
          </a:p>
        </p:txBody>
      </p:sp>
      <p:pic>
        <p:nvPicPr>
          <p:cNvPr id="4" name="Рисунок 3"/>
          <p:cNvPicPr/>
          <p:nvPr/>
        </p:nvPicPr>
        <p:blipFill rotWithShape="1">
          <a:blip r:embed="rId3"/>
          <a:srcRect l="9361" r="42019" b="62644"/>
          <a:stretch/>
        </p:blipFill>
        <p:spPr bwMode="auto">
          <a:xfrm>
            <a:off x="1043608" y="1844824"/>
            <a:ext cx="7200799" cy="335200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http://hantimansiysk.monavista.ru/images/sizednews/hantimansiysk1436789365big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017" y="356173"/>
            <a:ext cx="714380" cy="67304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182929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5472608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rgbClr val="003399"/>
                </a:solidFill>
                <a:latin typeface="Book Antiqua" panose="02040602050305030304" pitchFamily="18" charset="0"/>
              </a:rPr>
              <a:t>Обращаем ваше внимание на изменение таблиц 5117 «Аппараты и оборудование для лучевой диагностики» и 5118 «Аппараты и оборудование отделений (кабинетов) лучевой терапии» формы 30 «Сведения о медицинской организации» </a:t>
            </a:r>
            <a:r>
              <a:rPr lang="ru-RU" sz="1800" dirty="0"/>
              <a:t/>
            </a:r>
            <a:br>
              <a:rPr lang="ru-RU" sz="1800" dirty="0"/>
            </a:br>
            <a:endParaRPr lang="ru-RU" sz="18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361" y="332656"/>
            <a:ext cx="713294" cy="67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12364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039" y="324476"/>
            <a:ext cx="713294" cy="670618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816452" y="174644"/>
            <a:ext cx="74940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000099"/>
                </a:solidFill>
                <a:latin typeface="Book Antiqua" panose="02040602050305030304" pitchFamily="18" charset="0"/>
              </a:rPr>
              <a:t> </a:t>
            </a:r>
            <a:r>
              <a:rPr lang="ru-RU" dirty="0" smtClean="0">
                <a:solidFill>
                  <a:srgbClr val="000099"/>
                </a:solidFill>
                <a:latin typeface="Book Antiqua" panose="02040602050305030304" pitchFamily="18" charset="0"/>
              </a:rPr>
              <a:t>Изменение таблиц 5117 </a:t>
            </a:r>
            <a:r>
              <a:rPr lang="ru-RU" dirty="0">
                <a:solidFill>
                  <a:srgbClr val="003399"/>
                </a:solidFill>
                <a:latin typeface="Book Antiqua" pitchFamily="18" charset="0"/>
              </a:rPr>
              <a:t>«Аппараты и оборудование для лучевой диагностики</a:t>
            </a:r>
            <a:r>
              <a:rPr lang="ru-RU" dirty="0" smtClean="0">
                <a:solidFill>
                  <a:srgbClr val="003399"/>
                </a:solidFill>
                <a:latin typeface="Book Antiqua" pitchFamily="18" charset="0"/>
              </a:rPr>
              <a:t>»</a:t>
            </a:r>
            <a:endParaRPr lang="ru-RU" dirty="0">
              <a:solidFill>
                <a:srgbClr val="000099"/>
              </a:solidFill>
              <a:latin typeface="Book Antiqua" panose="02040602050305030304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995936" y="908720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0099"/>
                </a:solidFill>
                <a:latin typeface="Book Antiqua" panose="02040602050305030304" pitchFamily="18" charset="0"/>
              </a:rPr>
              <a:t>2019 год</a:t>
            </a:r>
            <a:endParaRPr lang="ru-RU" dirty="0">
              <a:solidFill>
                <a:srgbClr val="000099"/>
              </a:solidFill>
              <a:latin typeface="Book Antiqua" panose="0204060205030503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9379165"/>
              </p:ext>
            </p:extLst>
          </p:nvPr>
        </p:nvGraphicFramePr>
        <p:xfrm>
          <a:off x="611560" y="1185863"/>
          <a:ext cx="7992889" cy="521924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952328">
                  <a:extLst>
                    <a:ext uri="{9D8B030D-6E8A-4147-A177-3AD203B41FA5}">
                      <a16:colId xmlns="" xmlns:a16="http://schemas.microsoft.com/office/drawing/2014/main" val="2240242222"/>
                    </a:ext>
                  </a:extLst>
                </a:gridCol>
                <a:gridCol w="369899">
                  <a:extLst>
                    <a:ext uri="{9D8B030D-6E8A-4147-A177-3AD203B41FA5}">
                      <a16:colId xmlns="" xmlns:a16="http://schemas.microsoft.com/office/drawing/2014/main" val="331190632"/>
                    </a:ext>
                  </a:extLst>
                </a:gridCol>
                <a:gridCol w="977127">
                  <a:extLst>
                    <a:ext uri="{9D8B030D-6E8A-4147-A177-3AD203B41FA5}">
                      <a16:colId xmlns="" xmlns:a16="http://schemas.microsoft.com/office/drawing/2014/main" val="1194412550"/>
                    </a:ext>
                  </a:extLst>
                </a:gridCol>
                <a:gridCol w="742616">
                  <a:extLst>
                    <a:ext uri="{9D8B030D-6E8A-4147-A177-3AD203B41FA5}">
                      <a16:colId xmlns="" xmlns:a16="http://schemas.microsoft.com/office/drawing/2014/main" val="4004192698"/>
                    </a:ext>
                  </a:extLst>
                </a:gridCol>
                <a:gridCol w="716559">
                  <a:extLst>
                    <a:ext uri="{9D8B030D-6E8A-4147-A177-3AD203B41FA5}">
                      <a16:colId xmlns="" xmlns:a16="http://schemas.microsoft.com/office/drawing/2014/main" val="2990087743"/>
                    </a:ext>
                  </a:extLst>
                </a:gridCol>
                <a:gridCol w="1120437">
                  <a:extLst>
                    <a:ext uri="{9D8B030D-6E8A-4147-A177-3AD203B41FA5}">
                      <a16:colId xmlns="" xmlns:a16="http://schemas.microsoft.com/office/drawing/2014/main" val="2409552712"/>
                    </a:ext>
                  </a:extLst>
                </a:gridCol>
                <a:gridCol w="1113923">
                  <a:extLst>
                    <a:ext uri="{9D8B030D-6E8A-4147-A177-3AD203B41FA5}">
                      <a16:colId xmlns="" xmlns:a16="http://schemas.microsoft.com/office/drawing/2014/main" val="3684871938"/>
                    </a:ext>
                  </a:extLst>
                </a:gridCol>
              </a:tblGrid>
              <a:tr h="20532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Book Antiqua" panose="02040602050305030304" pitchFamily="18" charset="0"/>
                        </a:rPr>
                        <a:t>Наименование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Book Antiqua" panose="02040602050305030304" pitchFamily="18" charset="0"/>
                        </a:rPr>
                        <a:t>№ стр.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525" marR="9525" marT="9525" marB="0" vert="vert27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Число аппаратов и оборудования всего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525" marR="9525" marT="9525" marB="0" anchor="ctr"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Book Antiqua" panose="02040602050305030304" pitchFamily="18" charset="0"/>
                        </a:rPr>
                        <a:t>из них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506389509"/>
                  </a:ext>
                </a:extLst>
              </a:tr>
              <a:tr h="180686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Book Antiqua" panose="02040602050305030304" pitchFamily="18" charset="0"/>
                        </a:rPr>
                        <a:t>в подразделениях, оказывающих медицинскую помощь в амбулаторных условиях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Book Antiqua" panose="02040602050305030304" pitchFamily="18" charset="0"/>
                        </a:rPr>
                        <a:t>действующих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со сроком эксплуатации свыше 10 лет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solidFill>
                            <a:srgbClr val="FF0000"/>
                          </a:solidFill>
                          <a:effectLst/>
                          <a:latin typeface="Book Antiqua" panose="02040602050305030304" pitchFamily="18" charset="0"/>
                        </a:rPr>
                        <a:t>из них в подразделениях, оказывающих медицинскую помощь в амбулаторных условиях (из гр. 6)</a:t>
                      </a:r>
                      <a:endParaRPr lang="ru-RU" sz="1200" b="1" i="0" u="none" strike="noStrike" dirty="0">
                        <a:solidFill>
                          <a:srgbClr val="FF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579049753"/>
                  </a:ext>
                </a:extLst>
              </a:tr>
              <a:tr h="2053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1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2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3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4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Book Antiqua" panose="02040602050305030304" pitchFamily="18" charset="0"/>
                        </a:rPr>
                        <a:t>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6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solidFill>
                            <a:srgbClr val="FF0000"/>
                          </a:solidFill>
                          <a:effectLst/>
                          <a:latin typeface="Book Antiqua" panose="02040602050305030304" pitchFamily="18" charset="0"/>
                        </a:rPr>
                        <a:t>7</a:t>
                      </a:r>
                      <a:endParaRPr lang="ru-RU" sz="1200" b="1" i="0" u="none" strike="noStrike" dirty="0">
                        <a:solidFill>
                          <a:srgbClr val="FF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2535014594"/>
                  </a:ext>
                </a:extLst>
              </a:tr>
              <a:tr h="52358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Телеуправляемые поворотные столы-штативы с функцией рентгеноскопии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Book Antiqua" panose="02040602050305030304" pitchFamily="18" charset="0"/>
                        </a:rPr>
                        <a:t>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2854168516"/>
                  </a:ext>
                </a:extLst>
              </a:tr>
              <a:tr h="52358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effectLst/>
                          <a:latin typeface="Book Antiqua" panose="02040602050305030304" pitchFamily="18" charset="0"/>
                        </a:rPr>
                        <a:t>Рентгенодиагностические комплексы на 3 рабочих места </a:t>
                      </a:r>
                      <a:r>
                        <a:rPr lang="ru-RU" sz="1200" b="1" u="none" strike="noStrike" dirty="0">
                          <a:solidFill>
                            <a:srgbClr val="FF0000"/>
                          </a:solidFill>
                          <a:effectLst/>
                          <a:latin typeface="Book Antiqua" panose="02040602050305030304" pitchFamily="18" charset="0"/>
                        </a:rPr>
                        <a:t>включая поворотные столы-штативы</a:t>
                      </a:r>
                      <a:endParaRPr lang="ru-RU" sz="1200" b="1" i="0" u="none" strike="noStrike" dirty="0">
                        <a:solidFill>
                          <a:srgbClr val="FF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2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337160801"/>
                  </a:ext>
                </a:extLst>
              </a:tr>
              <a:tr h="45772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Рентгенодиагностические комплексы на 2 рабочих места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3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187108928"/>
                  </a:ext>
                </a:extLst>
              </a:tr>
              <a:tr h="52358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u="none" strike="noStrike" dirty="0">
                          <a:solidFill>
                            <a:srgbClr val="FF0000"/>
                          </a:solidFill>
                          <a:effectLst/>
                          <a:latin typeface="Book Antiqua" panose="02040602050305030304" pitchFamily="18" charset="0"/>
                        </a:rPr>
                        <a:t>из них: цифровые</a:t>
                      </a:r>
                      <a:endParaRPr lang="ru-RU" sz="1200" b="1" i="0" u="none" strike="noStrike" dirty="0">
                        <a:solidFill>
                          <a:srgbClr val="FF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342900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3.1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1744410642"/>
                  </a:ext>
                </a:extLst>
              </a:tr>
              <a:tr h="34905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Рентгенодиагностические комплексы на 1 рабочее место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4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1729658551"/>
                  </a:ext>
                </a:extLst>
              </a:tr>
              <a:tr h="34905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u="none" strike="noStrike" dirty="0">
                          <a:solidFill>
                            <a:srgbClr val="FF0000"/>
                          </a:solidFill>
                          <a:effectLst/>
                          <a:latin typeface="Book Antiqua" panose="02040602050305030304" pitchFamily="18" charset="0"/>
                        </a:rPr>
                        <a:t>из них: цифровые</a:t>
                      </a:r>
                      <a:endParaRPr lang="ru-RU" sz="1200" b="1" i="0" u="none" strike="noStrike" dirty="0">
                        <a:solidFill>
                          <a:srgbClr val="FF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3429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4.1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1179576884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372200" y="4149080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Новая графа</a:t>
            </a:r>
            <a:endParaRPr lang="ru-RU" b="1" dirty="0">
              <a:solidFill>
                <a:srgbClr val="FF0000"/>
              </a:solidFill>
            </a:endParaRPr>
          </a:p>
        </p:txBody>
      </p:sp>
      <p:cxnSp>
        <p:nvCxnSpPr>
          <p:cNvPr id="7" name="Прямая со стрелкой 6"/>
          <p:cNvCxnSpPr>
            <a:stCxn id="5" idx="0"/>
          </p:cNvCxnSpPr>
          <p:nvPr/>
        </p:nvCxnSpPr>
        <p:spPr>
          <a:xfrm flipV="1">
            <a:off x="7128284" y="3356992"/>
            <a:ext cx="491716" cy="79208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373222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2395</TotalTime>
  <Words>2394</Words>
  <Application>Microsoft Office PowerPoint</Application>
  <PresentationFormat>Экран (4:3)</PresentationFormat>
  <Paragraphs>790</Paragraphs>
  <Slides>20</Slides>
  <Notes>16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Необходимо сканировать документ в отдельный файл, указывая в наименовании файла номер позиции в реестре и краткое наименование медицинской организации</vt:lpstr>
      <vt:lpstr>Обращаем ваше внимание на изменение таблиц 5117 «Аппараты и оборудование для лучевой диагностики» и 5118 «Аппараты и оборудование отделений (кабинетов) лучевой терапии» формы 30 «Сведения о медицинской организации»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Основные ошибки при заполнении таблиц: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Жуманова Анастасия Сергеевна</dc:creator>
  <cp:lastModifiedBy>Слинкина Дарья Николаевна</cp:lastModifiedBy>
  <cp:revision>152</cp:revision>
  <cp:lastPrinted>2017-12-15T05:46:55Z</cp:lastPrinted>
  <dcterms:created xsi:type="dcterms:W3CDTF">2016-09-16T04:07:00Z</dcterms:created>
  <dcterms:modified xsi:type="dcterms:W3CDTF">2019-12-16T04:35:54Z</dcterms:modified>
</cp:coreProperties>
</file>