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3" r:id="rId2"/>
    <p:sldId id="264" r:id="rId3"/>
    <p:sldId id="258" r:id="rId4"/>
    <p:sldId id="257" r:id="rId5"/>
    <p:sldId id="262" r:id="rId6"/>
    <p:sldId id="261" r:id="rId7"/>
    <p:sldId id="259" r:id="rId8"/>
    <p:sldId id="260" r:id="rId9"/>
  </p:sldIdLst>
  <p:sldSz cx="12192000" cy="6858000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108" autoAdjust="0"/>
  </p:normalViewPr>
  <p:slideViewPr>
    <p:cSldViewPr snapToGrid="0">
      <p:cViewPr varScale="1">
        <p:scale>
          <a:sx n="103" d="100"/>
          <a:sy n="103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84A6B3-D719-4FED-9024-4CCF7CAF04B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7DC2F5-4891-4276-8DD3-D2F5FDE74A49}">
      <dgm:prSet phldrT="[Текст]"/>
      <dgm:spPr/>
      <dgm:t>
        <a:bodyPr/>
        <a:lstStyle/>
        <a:p>
          <a:r>
            <a:rPr lang="ru-RU" dirty="0" smtClean="0"/>
            <a:t>ФФСН № 12 (таб. 1000, 2000, 3000, 4001) </a:t>
          </a:r>
          <a:endParaRPr lang="ru-RU" dirty="0"/>
        </a:p>
      </dgm:t>
    </dgm:pt>
    <dgm:pt modelId="{95E588B3-A4BA-42FD-B950-55513777E5AE}" type="parTrans" cxnId="{38CFDD5C-A211-4883-802A-0D44B97B91F1}">
      <dgm:prSet/>
      <dgm:spPr/>
      <dgm:t>
        <a:bodyPr/>
        <a:lstStyle/>
        <a:p>
          <a:endParaRPr lang="ru-RU"/>
        </a:p>
      </dgm:t>
    </dgm:pt>
    <dgm:pt modelId="{0538B45A-46B8-463D-B303-C5208C155922}" type="sibTrans" cxnId="{38CFDD5C-A211-4883-802A-0D44B97B91F1}">
      <dgm:prSet/>
      <dgm:spPr/>
      <dgm:t>
        <a:bodyPr/>
        <a:lstStyle/>
        <a:p>
          <a:endParaRPr lang="ru-RU"/>
        </a:p>
      </dgm:t>
    </dgm:pt>
    <dgm:pt modelId="{99E1355E-AE4A-4E06-9FFF-B0131F922763}">
      <dgm:prSet phldrT="[Текст]"/>
      <dgm:spPr/>
      <dgm:t>
        <a:bodyPr/>
        <a:lstStyle/>
        <a:p>
          <a:r>
            <a:rPr lang="ru-RU" dirty="0" smtClean="0"/>
            <a:t>ФФСН № 14 (таб. 2000, 4000)</a:t>
          </a:r>
          <a:endParaRPr lang="ru-RU" dirty="0"/>
        </a:p>
      </dgm:t>
    </dgm:pt>
    <dgm:pt modelId="{A34C5956-FB16-48E4-B6E6-336B46610D3E}" type="parTrans" cxnId="{4290CE69-3AB3-4D81-BE76-BD563C25AD29}">
      <dgm:prSet/>
      <dgm:spPr/>
      <dgm:t>
        <a:bodyPr/>
        <a:lstStyle/>
        <a:p>
          <a:endParaRPr lang="ru-RU"/>
        </a:p>
      </dgm:t>
    </dgm:pt>
    <dgm:pt modelId="{61ED9E31-6953-4FA2-81BC-26193EA2E8B6}" type="sibTrans" cxnId="{4290CE69-3AB3-4D81-BE76-BD563C25AD29}">
      <dgm:prSet/>
      <dgm:spPr/>
      <dgm:t>
        <a:bodyPr/>
        <a:lstStyle/>
        <a:p>
          <a:endParaRPr lang="ru-RU"/>
        </a:p>
      </dgm:t>
    </dgm:pt>
    <dgm:pt modelId="{A81204F9-1313-493F-AFEA-42595BE1527C}">
      <dgm:prSet phldrT="[Текст]"/>
      <dgm:spPr/>
      <dgm:t>
        <a:bodyPr/>
        <a:lstStyle/>
        <a:p>
          <a:r>
            <a:rPr lang="ru-RU" dirty="0" smtClean="0"/>
            <a:t>ФФСН № 30 (таб. 1100, 2105, 2510, 2350,3100) </a:t>
          </a:r>
          <a:endParaRPr lang="ru-RU" dirty="0"/>
        </a:p>
      </dgm:t>
    </dgm:pt>
    <dgm:pt modelId="{C684C0FA-33D9-403F-B4EF-730F617B3F15}" type="parTrans" cxnId="{1E1C5D32-A455-4255-8C14-1FAFC0AFF228}">
      <dgm:prSet/>
      <dgm:spPr/>
      <dgm:t>
        <a:bodyPr/>
        <a:lstStyle/>
        <a:p>
          <a:endParaRPr lang="ru-RU"/>
        </a:p>
      </dgm:t>
    </dgm:pt>
    <dgm:pt modelId="{7B3BA6D7-5F7B-42B2-8C8A-9739EA06F2F3}" type="sibTrans" cxnId="{1E1C5D32-A455-4255-8C14-1FAFC0AFF228}">
      <dgm:prSet/>
      <dgm:spPr/>
      <dgm:t>
        <a:bodyPr/>
        <a:lstStyle/>
        <a:p>
          <a:endParaRPr lang="ru-RU"/>
        </a:p>
      </dgm:t>
    </dgm:pt>
    <dgm:pt modelId="{0CBEAB8B-EF06-418B-AF09-2CB15930F696}">
      <dgm:prSet phldrT="[Текст]"/>
      <dgm:spPr/>
      <dgm:t>
        <a:bodyPr/>
        <a:lstStyle/>
        <a:p>
          <a:r>
            <a:rPr lang="ru-RU" dirty="0" smtClean="0"/>
            <a:t>ФФСН № 32  (таб. 2210) </a:t>
          </a:r>
          <a:endParaRPr lang="ru-RU" dirty="0"/>
        </a:p>
      </dgm:t>
    </dgm:pt>
    <dgm:pt modelId="{79C37C61-3881-4A94-BC92-C3FD9EA7B8AB}" type="parTrans" cxnId="{4E5A0B9A-1D5C-4E34-9AFC-46A51D98EC66}">
      <dgm:prSet/>
      <dgm:spPr/>
      <dgm:t>
        <a:bodyPr/>
        <a:lstStyle/>
        <a:p>
          <a:endParaRPr lang="ru-RU"/>
        </a:p>
      </dgm:t>
    </dgm:pt>
    <dgm:pt modelId="{18CE6E07-87C7-4C54-A947-9BDA890CC217}" type="sibTrans" cxnId="{4E5A0B9A-1D5C-4E34-9AFC-46A51D98EC66}">
      <dgm:prSet/>
      <dgm:spPr/>
      <dgm:t>
        <a:bodyPr/>
        <a:lstStyle/>
        <a:p>
          <a:endParaRPr lang="ru-RU"/>
        </a:p>
      </dgm:t>
    </dgm:pt>
    <dgm:pt modelId="{687D67A3-B32B-4848-A2AC-0A9E576752CB}">
      <dgm:prSet phldrT="[Текст]"/>
      <dgm:spPr/>
      <dgm:t>
        <a:bodyPr/>
        <a:lstStyle/>
        <a:p>
          <a:r>
            <a:rPr lang="ru-RU" dirty="0" smtClean="0"/>
            <a:t>ФФСН № 7 (таб. 2100, 2200) </a:t>
          </a:r>
          <a:endParaRPr lang="ru-RU" dirty="0"/>
        </a:p>
      </dgm:t>
    </dgm:pt>
    <dgm:pt modelId="{A86501C0-462C-4D55-AD41-A2DE15D55376}" type="parTrans" cxnId="{03EBFAA8-43F3-4615-893D-5BEA6FD6B4C2}">
      <dgm:prSet/>
      <dgm:spPr/>
      <dgm:t>
        <a:bodyPr/>
        <a:lstStyle/>
        <a:p>
          <a:endParaRPr lang="ru-RU"/>
        </a:p>
      </dgm:t>
    </dgm:pt>
    <dgm:pt modelId="{BE80D6E0-601B-4751-9895-6E01196A4E5F}" type="sibTrans" cxnId="{03EBFAA8-43F3-4615-893D-5BEA6FD6B4C2}">
      <dgm:prSet/>
      <dgm:spPr/>
      <dgm:t>
        <a:bodyPr/>
        <a:lstStyle/>
        <a:p>
          <a:endParaRPr lang="ru-RU"/>
        </a:p>
      </dgm:t>
    </dgm:pt>
    <dgm:pt modelId="{5CA26EA5-BAA4-4318-A7B1-C67B6390C8CE}" type="pres">
      <dgm:prSet presAssocID="{7E84A6B3-D719-4FED-9024-4CCF7CAF04B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F7A3D7-6D07-4CDB-9E11-6AC98C80AF69}" type="pres">
      <dgm:prSet presAssocID="{DA7DC2F5-4891-4276-8DD3-D2F5FDE74A49}" presName="parentLin" presStyleCnt="0"/>
      <dgm:spPr/>
    </dgm:pt>
    <dgm:pt modelId="{E439D62B-F2EB-42EA-B615-8EEDBA36E569}" type="pres">
      <dgm:prSet presAssocID="{DA7DC2F5-4891-4276-8DD3-D2F5FDE74A49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5712E484-564F-46B4-A8A6-EFAB0E621CEE}" type="pres">
      <dgm:prSet presAssocID="{DA7DC2F5-4891-4276-8DD3-D2F5FDE74A49}" presName="parentText" presStyleLbl="node1" presStyleIdx="0" presStyleCnt="5" custLinFactNeighborX="-30511" custLinFactNeighborY="-523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94E98D-49D9-494B-9159-D377038BAC42}" type="pres">
      <dgm:prSet presAssocID="{DA7DC2F5-4891-4276-8DD3-D2F5FDE74A49}" presName="negativeSpace" presStyleCnt="0"/>
      <dgm:spPr/>
    </dgm:pt>
    <dgm:pt modelId="{76A71BAB-B80B-4255-81EB-D64BCE6F860D}" type="pres">
      <dgm:prSet presAssocID="{DA7DC2F5-4891-4276-8DD3-D2F5FDE74A49}" presName="childText" presStyleLbl="conFgAcc1" presStyleIdx="0" presStyleCnt="5" custLinFactY="-42230" custLinFactNeighborY="-100000">
        <dgm:presLayoutVars>
          <dgm:bulletEnabled val="1"/>
        </dgm:presLayoutVars>
      </dgm:prSet>
      <dgm:spPr/>
    </dgm:pt>
    <dgm:pt modelId="{95A5049B-39E4-4238-81A1-DDFC582E3C63}" type="pres">
      <dgm:prSet presAssocID="{0538B45A-46B8-463D-B303-C5208C155922}" presName="spaceBetweenRectangles" presStyleCnt="0"/>
      <dgm:spPr/>
    </dgm:pt>
    <dgm:pt modelId="{CEB9CBB0-402D-4785-9681-16FE0BC58B9B}" type="pres">
      <dgm:prSet presAssocID="{99E1355E-AE4A-4E06-9FFF-B0131F922763}" presName="parentLin" presStyleCnt="0"/>
      <dgm:spPr/>
    </dgm:pt>
    <dgm:pt modelId="{84404FC4-78A8-4146-BE33-020199E2C5DB}" type="pres">
      <dgm:prSet presAssocID="{99E1355E-AE4A-4E06-9FFF-B0131F922763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2EDCA040-AA9E-4102-92AC-FF452D65281E}" type="pres">
      <dgm:prSet presAssocID="{99E1355E-AE4A-4E06-9FFF-B0131F922763}" presName="parentText" presStyleLbl="node1" presStyleIdx="1" presStyleCnt="5" custLinFactNeighborX="-30511" custLinFactNeighborY="226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19E27E-B6B9-412E-8225-03DF3FB681ED}" type="pres">
      <dgm:prSet presAssocID="{99E1355E-AE4A-4E06-9FFF-B0131F922763}" presName="negativeSpace" presStyleCnt="0"/>
      <dgm:spPr/>
    </dgm:pt>
    <dgm:pt modelId="{6826E78F-5309-4FC9-B439-A01262597DE3}" type="pres">
      <dgm:prSet presAssocID="{99E1355E-AE4A-4E06-9FFF-B0131F922763}" presName="childText" presStyleLbl="conFgAcc1" presStyleIdx="1" presStyleCnt="5" custLinFactY="-2025" custLinFactNeighborY="-100000">
        <dgm:presLayoutVars>
          <dgm:bulletEnabled val="1"/>
        </dgm:presLayoutVars>
      </dgm:prSet>
      <dgm:spPr/>
    </dgm:pt>
    <dgm:pt modelId="{EC377003-4511-482C-A021-BDCE8E823A5F}" type="pres">
      <dgm:prSet presAssocID="{61ED9E31-6953-4FA2-81BC-26193EA2E8B6}" presName="spaceBetweenRectangles" presStyleCnt="0"/>
      <dgm:spPr/>
    </dgm:pt>
    <dgm:pt modelId="{0B67DB64-57F2-4A0E-8898-F74D224C4981}" type="pres">
      <dgm:prSet presAssocID="{A81204F9-1313-493F-AFEA-42595BE1527C}" presName="parentLin" presStyleCnt="0"/>
      <dgm:spPr/>
    </dgm:pt>
    <dgm:pt modelId="{864B9035-6B22-4C7A-865A-0B5CD1D811E0}" type="pres">
      <dgm:prSet presAssocID="{A81204F9-1313-493F-AFEA-42595BE1527C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7E690226-989C-4B47-8C8D-FDF31DFAFFBF}" type="pres">
      <dgm:prSet presAssocID="{A81204F9-1313-493F-AFEA-42595BE1527C}" presName="parentText" presStyleLbl="node1" presStyleIdx="2" presStyleCnt="5" custLinFactNeighborX="-30512" custLinFactNeighborY="284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FEAA62-067D-4F42-958B-AC6F9D619BA4}" type="pres">
      <dgm:prSet presAssocID="{A81204F9-1313-493F-AFEA-42595BE1527C}" presName="negativeSpace" presStyleCnt="0"/>
      <dgm:spPr/>
    </dgm:pt>
    <dgm:pt modelId="{5CAA43C4-E0C5-491F-A9AA-2606D562D28C}" type="pres">
      <dgm:prSet presAssocID="{A81204F9-1313-493F-AFEA-42595BE1527C}" presName="childText" presStyleLbl="conFgAcc1" presStyleIdx="2" presStyleCnt="5" custLinFactNeighborY="-31270">
        <dgm:presLayoutVars>
          <dgm:bulletEnabled val="1"/>
        </dgm:presLayoutVars>
      </dgm:prSet>
      <dgm:spPr/>
    </dgm:pt>
    <dgm:pt modelId="{BFB62FBD-4BB4-4F3B-8A50-B5A87004B36C}" type="pres">
      <dgm:prSet presAssocID="{7B3BA6D7-5F7B-42B2-8C8A-9739EA06F2F3}" presName="spaceBetweenRectangles" presStyleCnt="0"/>
      <dgm:spPr/>
    </dgm:pt>
    <dgm:pt modelId="{9B64D590-AB8F-4516-81B3-63A0EA374DDF}" type="pres">
      <dgm:prSet presAssocID="{0CBEAB8B-EF06-418B-AF09-2CB15930F696}" presName="parentLin" presStyleCnt="0"/>
      <dgm:spPr/>
    </dgm:pt>
    <dgm:pt modelId="{2B3EF889-239D-43DC-97B0-BBDB729B9362}" type="pres">
      <dgm:prSet presAssocID="{0CBEAB8B-EF06-418B-AF09-2CB15930F696}" presName="parentLeftMargin" presStyleLbl="node1" presStyleIdx="2" presStyleCnt="5" custLinFactNeighborX="3051" custLinFactNeighborY="36229"/>
      <dgm:spPr/>
      <dgm:t>
        <a:bodyPr/>
        <a:lstStyle/>
        <a:p>
          <a:endParaRPr lang="ru-RU"/>
        </a:p>
      </dgm:t>
    </dgm:pt>
    <dgm:pt modelId="{CDB4D63F-B33F-4F46-99CB-D11760EA861D}" type="pres">
      <dgm:prSet presAssocID="{0CBEAB8B-EF06-418B-AF09-2CB15930F696}" presName="parentText" presStyleLbl="node1" presStyleIdx="3" presStyleCnt="5" custLinFactNeighborX="-27460" custLinFactNeighborY="433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B1DCFD-E94D-43D1-B7F0-C8F4C1F02313}" type="pres">
      <dgm:prSet presAssocID="{0CBEAB8B-EF06-418B-AF09-2CB15930F696}" presName="negativeSpace" presStyleCnt="0"/>
      <dgm:spPr/>
    </dgm:pt>
    <dgm:pt modelId="{F70E75BC-D7C1-45D2-BEEC-F2DCFD578CAA}" type="pres">
      <dgm:prSet presAssocID="{0CBEAB8B-EF06-418B-AF09-2CB15930F696}" presName="childText" presStyleLbl="conFgAcc1" presStyleIdx="3" presStyleCnt="5">
        <dgm:presLayoutVars>
          <dgm:bulletEnabled val="1"/>
        </dgm:presLayoutVars>
      </dgm:prSet>
      <dgm:spPr/>
    </dgm:pt>
    <dgm:pt modelId="{501863F3-E5C7-4A36-81E0-18D67BE77B90}" type="pres">
      <dgm:prSet presAssocID="{18CE6E07-87C7-4C54-A947-9BDA890CC217}" presName="spaceBetweenRectangles" presStyleCnt="0"/>
      <dgm:spPr/>
    </dgm:pt>
    <dgm:pt modelId="{1534944B-DB39-4A40-A615-531A4DA275F8}" type="pres">
      <dgm:prSet presAssocID="{687D67A3-B32B-4848-A2AC-0A9E576752CB}" presName="parentLin" presStyleCnt="0"/>
      <dgm:spPr/>
    </dgm:pt>
    <dgm:pt modelId="{2545BD71-CF3E-425A-A1CD-AE4570D2FC3D}" type="pres">
      <dgm:prSet presAssocID="{687D67A3-B32B-4848-A2AC-0A9E576752CB}" presName="parentLeftMargin" presStyleLbl="node1" presStyleIdx="3" presStyleCnt="5" custLinFactNeighborX="3051" custLinFactNeighborY="36229"/>
      <dgm:spPr/>
      <dgm:t>
        <a:bodyPr/>
        <a:lstStyle/>
        <a:p>
          <a:endParaRPr lang="ru-RU"/>
        </a:p>
      </dgm:t>
    </dgm:pt>
    <dgm:pt modelId="{92F79181-7FAE-40F2-8A4D-25EB184061D2}" type="pres">
      <dgm:prSet presAssocID="{687D67A3-B32B-4848-A2AC-0A9E576752CB}" presName="parentText" presStyleLbl="node1" presStyleIdx="4" presStyleCnt="5" custLinFactNeighborX="-27460" custLinFactNeighborY="4290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8D6AE7-5C03-409D-9520-3CBFE9C2E1B0}" type="pres">
      <dgm:prSet presAssocID="{687D67A3-B32B-4848-A2AC-0A9E576752CB}" presName="negativeSpace" presStyleCnt="0"/>
      <dgm:spPr/>
    </dgm:pt>
    <dgm:pt modelId="{95DCA23E-F761-47D3-95A5-57FFB39E975F}" type="pres">
      <dgm:prSet presAssocID="{687D67A3-B32B-4848-A2AC-0A9E576752CB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155DA974-0F03-44B6-8D09-662A39099BC4}" type="presOf" srcId="{0CBEAB8B-EF06-418B-AF09-2CB15930F696}" destId="{2B3EF889-239D-43DC-97B0-BBDB729B9362}" srcOrd="0" destOrd="0" presId="urn:microsoft.com/office/officeart/2005/8/layout/list1"/>
    <dgm:cxn modelId="{78ACEDA2-6F16-4A93-9F1A-49BED97A84AD}" type="presOf" srcId="{DA7DC2F5-4891-4276-8DD3-D2F5FDE74A49}" destId="{5712E484-564F-46B4-A8A6-EFAB0E621CEE}" srcOrd="1" destOrd="0" presId="urn:microsoft.com/office/officeart/2005/8/layout/list1"/>
    <dgm:cxn modelId="{03EBFAA8-43F3-4615-893D-5BEA6FD6B4C2}" srcId="{7E84A6B3-D719-4FED-9024-4CCF7CAF04B1}" destId="{687D67A3-B32B-4848-A2AC-0A9E576752CB}" srcOrd="4" destOrd="0" parTransId="{A86501C0-462C-4D55-AD41-A2DE15D55376}" sibTransId="{BE80D6E0-601B-4751-9895-6E01196A4E5F}"/>
    <dgm:cxn modelId="{CFF06657-DFC6-4D9C-BF90-FEE201608FB8}" type="presOf" srcId="{A81204F9-1313-493F-AFEA-42595BE1527C}" destId="{7E690226-989C-4B47-8C8D-FDF31DFAFFBF}" srcOrd="1" destOrd="0" presId="urn:microsoft.com/office/officeart/2005/8/layout/list1"/>
    <dgm:cxn modelId="{4290CE69-3AB3-4D81-BE76-BD563C25AD29}" srcId="{7E84A6B3-D719-4FED-9024-4CCF7CAF04B1}" destId="{99E1355E-AE4A-4E06-9FFF-B0131F922763}" srcOrd="1" destOrd="0" parTransId="{A34C5956-FB16-48E4-B6E6-336B46610D3E}" sibTransId="{61ED9E31-6953-4FA2-81BC-26193EA2E8B6}"/>
    <dgm:cxn modelId="{00774686-E9E6-4563-9C1A-7116F9FD622F}" type="presOf" srcId="{99E1355E-AE4A-4E06-9FFF-B0131F922763}" destId="{84404FC4-78A8-4146-BE33-020199E2C5DB}" srcOrd="0" destOrd="0" presId="urn:microsoft.com/office/officeart/2005/8/layout/list1"/>
    <dgm:cxn modelId="{DCCDB3B6-D239-47FC-B62E-CA6830D86565}" type="presOf" srcId="{687D67A3-B32B-4848-A2AC-0A9E576752CB}" destId="{2545BD71-CF3E-425A-A1CD-AE4570D2FC3D}" srcOrd="0" destOrd="0" presId="urn:microsoft.com/office/officeart/2005/8/layout/list1"/>
    <dgm:cxn modelId="{4E5A0B9A-1D5C-4E34-9AFC-46A51D98EC66}" srcId="{7E84A6B3-D719-4FED-9024-4CCF7CAF04B1}" destId="{0CBEAB8B-EF06-418B-AF09-2CB15930F696}" srcOrd="3" destOrd="0" parTransId="{79C37C61-3881-4A94-BC92-C3FD9EA7B8AB}" sibTransId="{18CE6E07-87C7-4C54-A947-9BDA890CC217}"/>
    <dgm:cxn modelId="{2E7DA1D9-04E9-4120-958B-37A28FF06FF6}" type="presOf" srcId="{0CBEAB8B-EF06-418B-AF09-2CB15930F696}" destId="{CDB4D63F-B33F-4F46-99CB-D11760EA861D}" srcOrd="1" destOrd="0" presId="urn:microsoft.com/office/officeart/2005/8/layout/list1"/>
    <dgm:cxn modelId="{3C647E45-5E58-4525-9FD3-F1CBB933D491}" type="presOf" srcId="{7E84A6B3-D719-4FED-9024-4CCF7CAF04B1}" destId="{5CA26EA5-BAA4-4318-A7B1-C67B6390C8CE}" srcOrd="0" destOrd="0" presId="urn:microsoft.com/office/officeart/2005/8/layout/list1"/>
    <dgm:cxn modelId="{38CFDD5C-A211-4883-802A-0D44B97B91F1}" srcId="{7E84A6B3-D719-4FED-9024-4CCF7CAF04B1}" destId="{DA7DC2F5-4891-4276-8DD3-D2F5FDE74A49}" srcOrd="0" destOrd="0" parTransId="{95E588B3-A4BA-42FD-B950-55513777E5AE}" sibTransId="{0538B45A-46B8-463D-B303-C5208C155922}"/>
    <dgm:cxn modelId="{1E1C5D32-A455-4255-8C14-1FAFC0AFF228}" srcId="{7E84A6B3-D719-4FED-9024-4CCF7CAF04B1}" destId="{A81204F9-1313-493F-AFEA-42595BE1527C}" srcOrd="2" destOrd="0" parTransId="{C684C0FA-33D9-403F-B4EF-730F617B3F15}" sibTransId="{7B3BA6D7-5F7B-42B2-8C8A-9739EA06F2F3}"/>
    <dgm:cxn modelId="{1B146A7B-761E-4C96-BAC6-2ED4CE26E42D}" type="presOf" srcId="{99E1355E-AE4A-4E06-9FFF-B0131F922763}" destId="{2EDCA040-AA9E-4102-92AC-FF452D65281E}" srcOrd="1" destOrd="0" presId="urn:microsoft.com/office/officeart/2005/8/layout/list1"/>
    <dgm:cxn modelId="{CCDE921F-F909-47E9-A564-ED0EFD442F18}" type="presOf" srcId="{A81204F9-1313-493F-AFEA-42595BE1527C}" destId="{864B9035-6B22-4C7A-865A-0B5CD1D811E0}" srcOrd="0" destOrd="0" presId="urn:microsoft.com/office/officeart/2005/8/layout/list1"/>
    <dgm:cxn modelId="{B1ED0208-F2FA-4BE1-A8CA-1F557763084D}" type="presOf" srcId="{DA7DC2F5-4891-4276-8DD3-D2F5FDE74A49}" destId="{E439D62B-F2EB-42EA-B615-8EEDBA36E569}" srcOrd="0" destOrd="0" presId="urn:microsoft.com/office/officeart/2005/8/layout/list1"/>
    <dgm:cxn modelId="{DE05E343-4F72-467C-9FA1-769D6F4CC353}" type="presOf" srcId="{687D67A3-B32B-4848-A2AC-0A9E576752CB}" destId="{92F79181-7FAE-40F2-8A4D-25EB184061D2}" srcOrd="1" destOrd="0" presId="urn:microsoft.com/office/officeart/2005/8/layout/list1"/>
    <dgm:cxn modelId="{71D73F20-B63D-41E3-BDD7-CE26E2DC5922}" type="presParOf" srcId="{5CA26EA5-BAA4-4318-A7B1-C67B6390C8CE}" destId="{7CF7A3D7-6D07-4CDB-9E11-6AC98C80AF69}" srcOrd="0" destOrd="0" presId="urn:microsoft.com/office/officeart/2005/8/layout/list1"/>
    <dgm:cxn modelId="{FB6B9652-703A-4093-9B5C-690F3F793341}" type="presParOf" srcId="{7CF7A3D7-6D07-4CDB-9E11-6AC98C80AF69}" destId="{E439D62B-F2EB-42EA-B615-8EEDBA36E569}" srcOrd="0" destOrd="0" presId="urn:microsoft.com/office/officeart/2005/8/layout/list1"/>
    <dgm:cxn modelId="{AD749F9A-1927-43C5-885B-8E43578FC5A5}" type="presParOf" srcId="{7CF7A3D7-6D07-4CDB-9E11-6AC98C80AF69}" destId="{5712E484-564F-46B4-A8A6-EFAB0E621CEE}" srcOrd="1" destOrd="0" presId="urn:microsoft.com/office/officeart/2005/8/layout/list1"/>
    <dgm:cxn modelId="{186AB90F-BFDB-4643-80DD-5C08E542B308}" type="presParOf" srcId="{5CA26EA5-BAA4-4318-A7B1-C67B6390C8CE}" destId="{F494E98D-49D9-494B-9159-D377038BAC42}" srcOrd="1" destOrd="0" presId="urn:microsoft.com/office/officeart/2005/8/layout/list1"/>
    <dgm:cxn modelId="{AF252940-AAE5-46DA-8641-2ABE99523E1D}" type="presParOf" srcId="{5CA26EA5-BAA4-4318-A7B1-C67B6390C8CE}" destId="{76A71BAB-B80B-4255-81EB-D64BCE6F860D}" srcOrd="2" destOrd="0" presId="urn:microsoft.com/office/officeart/2005/8/layout/list1"/>
    <dgm:cxn modelId="{02D1A361-2C1D-48DC-BEA6-BADA11C1611B}" type="presParOf" srcId="{5CA26EA5-BAA4-4318-A7B1-C67B6390C8CE}" destId="{95A5049B-39E4-4238-81A1-DDFC582E3C63}" srcOrd="3" destOrd="0" presId="urn:microsoft.com/office/officeart/2005/8/layout/list1"/>
    <dgm:cxn modelId="{DA97C935-A287-4D23-90C4-390762601FD5}" type="presParOf" srcId="{5CA26EA5-BAA4-4318-A7B1-C67B6390C8CE}" destId="{CEB9CBB0-402D-4785-9681-16FE0BC58B9B}" srcOrd="4" destOrd="0" presId="urn:microsoft.com/office/officeart/2005/8/layout/list1"/>
    <dgm:cxn modelId="{94182CEE-9901-4354-ADA2-8430B20FC380}" type="presParOf" srcId="{CEB9CBB0-402D-4785-9681-16FE0BC58B9B}" destId="{84404FC4-78A8-4146-BE33-020199E2C5DB}" srcOrd="0" destOrd="0" presId="urn:microsoft.com/office/officeart/2005/8/layout/list1"/>
    <dgm:cxn modelId="{D4BD975A-488C-4968-9835-A492EE8FE7ED}" type="presParOf" srcId="{CEB9CBB0-402D-4785-9681-16FE0BC58B9B}" destId="{2EDCA040-AA9E-4102-92AC-FF452D65281E}" srcOrd="1" destOrd="0" presId="urn:microsoft.com/office/officeart/2005/8/layout/list1"/>
    <dgm:cxn modelId="{2AC5B047-3949-476A-8FAF-F12D6A93FD3F}" type="presParOf" srcId="{5CA26EA5-BAA4-4318-A7B1-C67B6390C8CE}" destId="{1219E27E-B6B9-412E-8225-03DF3FB681ED}" srcOrd="5" destOrd="0" presId="urn:microsoft.com/office/officeart/2005/8/layout/list1"/>
    <dgm:cxn modelId="{E4712C4F-729A-4184-9F29-A96DE00B78D5}" type="presParOf" srcId="{5CA26EA5-BAA4-4318-A7B1-C67B6390C8CE}" destId="{6826E78F-5309-4FC9-B439-A01262597DE3}" srcOrd="6" destOrd="0" presId="urn:microsoft.com/office/officeart/2005/8/layout/list1"/>
    <dgm:cxn modelId="{FDC47096-5DCF-4AD9-A908-2C35F4A55CC6}" type="presParOf" srcId="{5CA26EA5-BAA4-4318-A7B1-C67B6390C8CE}" destId="{EC377003-4511-482C-A021-BDCE8E823A5F}" srcOrd="7" destOrd="0" presId="urn:microsoft.com/office/officeart/2005/8/layout/list1"/>
    <dgm:cxn modelId="{E5EEE7E1-70CF-48DF-9DA4-3738515A9B57}" type="presParOf" srcId="{5CA26EA5-BAA4-4318-A7B1-C67B6390C8CE}" destId="{0B67DB64-57F2-4A0E-8898-F74D224C4981}" srcOrd="8" destOrd="0" presId="urn:microsoft.com/office/officeart/2005/8/layout/list1"/>
    <dgm:cxn modelId="{73D5D6A7-20EF-4B63-A8F8-A384DBC5F768}" type="presParOf" srcId="{0B67DB64-57F2-4A0E-8898-F74D224C4981}" destId="{864B9035-6B22-4C7A-865A-0B5CD1D811E0}" srcOrd="0" destOrd="0" presId="urn:microsoft.com/office/officeart/2005/8/layout/list1"/>
    <dgm:cxn modelId="{8AF6DBCF-3B4F-46B0-A755-DF3C9A0A19E5}" type="presParOf" srcId="{0B67DB64-57F2-4A0E-8898-F74D224C4981}" destId="{7E690226-989C-4B47-8C8D-FDF31DFAFFBF}" srcOrd="1" destOrd="0" presId="urn:microsoft.com/office/officeart/2005/8/layout/list1"/>
    <dgm:cxn modelId="{A3224377-6D6D-4EEF-8496-AE29DAA650CE}" type="presParOf" srcId="{5CA26EA5-BAA4-4318-A7B1-C67B6390C8CE}" destId="{72FEAA62-067D-4F42-958B-AC6F9D619BA4}" srcOrd="9" destOrd="0" presId="urn:microsoft.com/office/officeart/2005/8/layout/list1"/>
    <dgm:cxn modelId="{2AB61971-B31C-42FF-9A9D-1EB4A2CE8AEF}" type="presParOf" srcId="{5CA26EA5-BAA4-4318-A7B1-C67B6390C8CE}" destId="{5CAA43C4-E0C5-491F-A9AA-2606D562D28C}" srcOrd="10" destOrd="0" presId="urn:microsoft.com/office/officeart/2005/8/layout/list1"/>
    <dgm:cxn modelId="{C9EF7CCE-BC6D-46C1-82A3-2FB1B08D2DD8}" type="presParOf" srcId="{5CA26EA5-BAA4-4318-A7B1-C67B6390C8CE}" destId="{BFB62FBD-4BB4-4F3B-8A50-B5A87004B36C}" srcOrd="11" destOrd="0" presId="urn:microsoft.com/office/officeart/2005/8/layout/list1"/>
    <dgm:cxn modelId="{B4112E5C-453C-4A17-96DF-E6BC3EA24F47}" type="presParOf" srcId="{5CA26EA5-BAA4-4318-A7B1-C67B6390C8CE}" destId="{9B64D590-AB8F-4516-81B3-63A0EA374DDF}" srcOrd="12" destOrd="0" presId="urn:microsoft.com/office/officeart/2005/8/layout/list1"/>
    <dgm:cxn modelId="{AADB6DE8-0B19-48D3-B306-EEBCDCC84C62}" type="presParOf" srcId="{9B64D590-AB8F-4516-81B3-63A0EA374DDF}" destId="{2B3EF889-239D-43DC-97B0-BBDB729B9362}" srcOrd="0" destOrd="0" presId="urn:microsoft.com/office/officeart/2005/8/layout/list1"/>
    <dgm:cxn modelId="{6E080611-E72D-447C-B4CB-767C2D0E5B8E}" type="presParOf" srcId="{9B64D590-AB8F-4516-81B3-63A0EA374DDF}" destId="{CDB4D63F-B33F-4F46-99CB-D11760EA861D}" srcOrd="1" destOrd="0" presId="urn:microsoft.com/office/officeart/2005/8/layout/list1"/>
    <dgm:cxn modelId="{089B23CC-50DD-4FE6-8BAD-37C218DD6C84}" type="presParOf" srcId="{5CA26EA5-BAA4-4318-A7B1-C67B6390C8CE}" destId="{BEB1DCFD-E94D-43D1-B7F0-C8F4C1F02313}" srcOrd="13" destOrd="0" presId="urn:microsoft.com/office/officeart/2005/8/layout/list1"/>
    <dgm:cxn modelId="{00A68496-36C1-404B-AA3C-22EDF0CA1464}" type="presParOf" srcId="{5CA26EA5-BAA4-4318-A7B1-C67B6390C8CE}" destId="{F70E75BC-D7C1-45D2-BEEC-F2DCFD578CAA}" srcOrd="14" destOrd="0" presId="urn:microsoft.com/office/officeart/2005/8/layout/list1"/>
    <dgm:cxn modelId="{5AD6F8AB-773E-40E5-BBC6-E1DECA8FF9AD}" type="presParOf" srcId="{5CA26EA5-BAA4-4318-A7B1-C67B6390C8CE}" destId="{501863F3-E5C7-4A36-81E0-18D67BE77B90}" srcOrd="15" destOrd="0" presId="urn:microsoft.com/office/officeart/2005/8/layout/list1"/>
    <dgm:cxn modelId="{CCB313C4-6D7C-4EDE-87B9-E1CD8C7E1B16}" type="presParOf" srcId="{5CA26EA5-BAA4-4318-A7B1-C67B6390C8CE}" destId="{1534944B-DB39-4A40-A615-531A4DA275F8}" srcOrd="16" destOrd="0" presId="urn:microsoft.com/office/officeart/2005/8/layout/list1"/>
    <dgm:cxn modelId="{C23C67C4-D6F5-41CF-B813-85AA4A94E158}" type="presParOf" srcId="{1534944B-DB39-4A40-A615-531A4DA275F8}" destId="{2545BD71-CF3E-425A-A1CD-AE4570D2FC3D}" srcOrd="0" destOrd="0" presId="urn:microsoft.com/office/officeart/2005/8/layout/list1"/>
    <dgm:cxn modelId="{39B24DCA-84F3-465D-B694-9B73B369608B}" type="presParOf" srcId="{1534944B-DB39-4A40-A615-531A4DA275F8}" destId="{92F79181-7FAE-40F2-8A4D-25EB184061D2}" srcOrd="1" destOrd="0" presId="urn:microsoft.com/office/officeart/2005/8/layout/list1"/>
    <dgm:cxn modelId="{D4E6D5C5-A1B1-4303-B60A-A663DA302224}" type="presParOf" srcId="{5CA26EA5-BAA4-4318-A7B1-C67B6390C8CE}" destId="{4E8D6AE7-5C03-409D-9520-3CBFE9C2E1B0}" srcOrd="17" destOrd="0" presId="urn:microsoft.com/office/officeart/2005/8/layout/list1"/>
    <dgm:cxn modelId="{ECDA70D3-30F7-44C2-BE77-C05A10FA9659}" type="presParOf" srcId="{5CA26EA5-BAA4-4318-A7B1-C67B6390C8CE}" destId="{95DCA23E-F761-47D3-95A5-57FFB39E975F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A71BAB-B80B-4255-81EB-D64BCE6F860D}">
      <dsp:nvSpPr>
        <dsp:cNvPr id="0" name=""/>
        <dsp:cNvSpPr/>
      </dsp:nvSpPr>
      <dsp:spPr>
        <a:xfrm>
          <a:off x="0" y="78269"/>
          <a:ext cx="96012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12E484-564F-46B4-A8A6-EFAB0E621CEE}">
      <dsp:nvSpPr>
        <dsp:cNvPr id="0" name=""/>
        <dsp:cNvSpPr/>
      </dsp:nvSpPr>
      <dsp:spPr>
        <a:xfrm>
          <a:off x="333588" y="0"/>
          <a:ext cx="672084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ФФСН № 12 (таб. 1000, 2000, 3000, 4001) </a:t>
          </a:r>
          <a:endParaRPr lang="ru-RU" sz="1800" kern="1200" dirty="0"/>
        </a:p>
      </dsp:txBody>
      <dsp:txXfrm>
        <a:off x="359527" y="25939"/>
        <a:ext cx="6668962" cy="479482"/>
      </dsp:txXfrm>
    </dsp:sp>
    <dsp:sp modelId="{6826E78F-5309-4FC9-B439-A01262597DE3}">
      <dsp:nvSpPr>
        <dsp:cNvPr id="0" name=""/>
        <dsp:cNvSpPr/>
      </dsp:nvSpPr>
      <dsp:spPr>
        <a:xfrm>
          <a:off x="0" y="1077119"/>
          <a:ext cx="96012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DCA040-AA9E-4102-92AC-FF452D65281E}">
      <dsp:nvSpPr>
        <dsp:cNvPr id="0" name=""/>
        <dsp:cNvSpPr/>
      </dsp:nvSpPr>
      <dsp:spPr>
        <a:xfrm>
          <a:off x="333588" y="1038284"/>
          <a:ext cx="672084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ФФСН № 14 (таб. 2000, 4000)</a:t>
          </a:r>
          <a:endParaRPr lang="ru-RU" sz="1800" kern="1200" dirty="0"/>
        </a:p>
      </dsp:txBody>
      <dsp:txXfrm>
        <a:off x="359527" y="1064223"/>
        <a:ext cx="6668962" cy="479482"/>
      </dsp:txXfrm>
    </dsp:sp>
    <dsp:sp modelId="{5CAA43C4-E0C5-491F-A9AA-2606D562D28C}">
      <dsp:nvSpPr>
        <dsp:cNvPr id="0" name=""/>
        <dsp:cNvSpPr/>
      </dsp:nvSpPr>
      <dsp:spPr>
        <a:xfrm>
          <a:off x="0" y="1969590"/>
          <a:ext cx="96012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690226-989C-4B47-8C8D-FDF31DFAFFBF}">
      <dsp:nvSpPr>
        <dsp:cNvPr id="0" name=""/>
        <dsp:cNvSpPr/>
      </dsp:nvSpPr>
      <dsp:spPr>
        <a:xfrm>
          <a:off x="333584" y="1885721"/>
          <a:ext cx="672084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ФФСН № 30 (таб. 1100, 2105, 2510, 2350,3100) </a:t>
          </a:r>
          <a:endParaRPr lang="ru-RU" sz="1800" kern="1200" dirty="0"/>
        </a:p>
      </dsp:txBody>
      <dsp:txXfrm>
        <a:off x="359523" y="1911660"/>
        <a:ext cx="6668962" cy="479482"/>
      </dsp:txXfrm>
    </dsp:sp>
    <dsp:sp modelId="{F70E75BC-D7C1-45D2-BEEC-F2DCFD578CAA}">
      <dsp:nvSpPr>
        <dsp:cNvPr id="0" name=""/>
        <dsp:cNvSpPr/>
      </dsp:nvSpPr>
      <dsp:spPr>
        <a:xfrm>
          <a:off x="0" y="2816465"/>
          <a:ext cx="96012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4D63F-B33F-4F46-99CB-D11760EA861D}">
      <dsp:nvSpPr>
        <dsp:cNvPr id="0" name=""/>
        <dsp:cNvSpPr/>
      </dsp:nvSpPr>
      <dsp:spPr>
        <a:xfrm>
          <a:off x="348235" y="2781283"/>
          <a:ext cx="672084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ФФСН № 32  (таб. 2210) </a:t>
          </a:r>
          <a:endParaRPr lang="ru-RU" sz="1800" kern="1200" dirty="0"/>
        </a:p>
      </dsp:txBody>
      <dsp:txXfrm>
        <a:off x="374174" y="2807222"/>
        <a:ext cx="6668962" cy="479482"/>
      </dsp:txXfrm>
    </dsp:sp>
    <dsp:sp modelId="{95DCA23E-F761-47D3-95A5-57FFB39E975F}">
      <dsp:nvSpPr>
        <dsp:cNvPr id="0" name=""/>
        <dsp:cNvSpPr/>
      </dsp:nvSpPr>
      <dsp:spPr>
        <a:xfrm>
          <a:off x="0" y="3632945"/>
          <a:ext cx="96012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F79181-7FAE-40F2-8A4D-25EB184061D2}">
      <dsp:nvSpPr>
        <dsp:cNvPr id="0" name=""/>
        <dsp:cNvSpPr/>
      </dsp:nvSpPr>
      <dsp:spPr>
        <a:xfrm>
          <a:off x="348235" y="3595229"/>
          <a:ext cx="672084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ФФСН № 7 (таб. 2100, 2200) </a:t>
          </a:r>
          <a:endParaRPr lang="ru-RU" sz="1800" kern="1200" dirty="0"/>
        </a:p>
      </dsp:txBody>
      <dsp:txXfrm>
        <a:off x="374174" y="3621168"/>
        <a:ext cx="6668962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15819" units="1/cm"/>
          <inkml:channelProperty channel="Y" name="resolution" value="36.36364" units="1/cm"/>
          <inkml:channelProperty channel="T" name="resolution" value="1" units="1/dev"/>
        </inkml:channelProperties>
      </inkml:inkSource>
      <inkml:timestamp xml:id="ts0" timeString="2019-12-16T12:09:51.304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6BAC3889-5EC9-4CDD-A7C1-BC42480FE52D}" emma:medium="tactile" emma:mode="ink">
          <msink:context xmlns:msink="http://schemas.microsoft.com/ink/2010/main" type="inkDrawing" rotatedBoundingBox="20610,3508 32455,12423 32267,12672 20423,3757" semanticType="callout" shapeName="Other"/>
        </emma:interpretation>
      </emma:emma>
    </inkml:annotationXML>
    <inkml:trace contextRef="#ctx0" brushRef="#br0">0 0 0,'26'0'188,"155"52"-188,26 103 15,-51-103-15,-1 52 16,-25-53 0,-52 27-16,51 0 15,-51-52 1,78 52-16,-1 25 16,1 1-1,25 0-15,-25-1 16,-1 53-16,52-27 15,1 1 1,25 77-16,-51-77 16,25 0-1,-26 51-15,27-25 16,-1 51 0,0-52-16,-25 53 15,25-53-15,26 53 16,1-53-1,-27 27-15,52-1 16,0 0 0,-51 1-16,51-27 15,52 79 1,-26-53-16,-26 26 16,0 27-16,-51-79 15,51 78 1,-52-51-16,1-27 15,-1 27 1,26-27-16,0 27 16,-25-27-1,103 27-15,-26 25 16,-104-77 0,27-1-16,-53 1 15,1-27-15,-1 1 16,1 26-1,25 25-15,52-25 16,-77-1 0,-26-51-16,25 52 15,-51-53 1,25 27-16,1-52 16,-52 26-16,25 0 15,-51-53 1,-26 1-16,26-26 15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15819" units="1/cm"/>
          <inkml:channelProperty channel="Y" name="resolution" value="36.36364" units="1/cm"/>
          <inkml:channelProperty channel="T" name="resolution" value="1" units="1/dev"/>
        </inkml:channelProperties>
      </inkml:inkSource>
      <inkml:timestamp xml:id="ts0" timeString="2019-12-16T12:10:02.413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43CD3450-2727-46C0-8CB9-1C1CD1518382}" emma:medium="tactile" emma:mode="ink">
          <msink:context xmlns:msink="http://schemas.microsoft.com/ink/2010/main" type="inkDrawing" rotatedBoundingBox="20617,12450 32528,2980 32734,3238 20822,12708" semanticType="callout" shapeName="Other"/>
        </emma:interpretation>
      </emma:emma>
    </inkml:annotationXML>
    <inkml:trace contextRef="#ctx0" brushRef="#br0">12104 0 0,'-104'52'187,"27"26"-171,-79 26-1,-25-1-15,-53 1 16,53-26-16,25 25 16,-25-25-1,77-26-15,52-26 16,27 0-1,-27 0-15,26 0 32,-26 0-17,52 0-15,-52-1 16,0 53 0,0 0-16,1-26 15,-53 26 1,26-1-16,-25 27 15,25-52 1,-26 26-16,26 25 16,-25-51-16,25 52 15,-26-52 1,26-1-16,-25 27 16,77-52-1,-52 52-15,-26-26 16,1 25-1,-27 27-15,27-52 16,-1 26-16,-52 25 16,1 27-1,25-52-15,-25 51 16,25-51 0,1 26-16,-27-1 15,1 27 1,25 0-16,0-27 15,-25 27 1,-1-1-16,79-25 16,-105 26-16,27-1 15,25 1 1,52-52-16,-25 51 16,-1 1-1,0-52-15,1 51 16,-27-25-1,26 0-15,-25-1 16,-27 27-16,27-26 16,25-27-1,-26 27-15,-25 0 16,77-27 0,-26 27-16,-25-52 15,-1 52 1,52-1-16,-25-25 15,-27 26 1,52-1-16,-51-25 16,-1 52-16,27-78 15,25 51 1,-52 1-16,1-26 16,-27 77-1,78-103-15,-51 52 16,25-27-1,52-51-15,0 26 16,1 0-16,-53 0 16,52 0-1,26-26-15,-77 25 16,51 1 0,52-26-16,-52 26 15,-52 0 1,26 26-16,-25-1 15,51-51-15,-52 78 16,-25-78 0,-1 52-16,-51-1 15,25 1 1,-25 26-16,51-26 16,52-27-1,26-25-15,-25 26 16,-1-26-16,26 26 15,26-26 1,-52 26-16,27-26 16,25 25-1,-26-25-15,26 0 16,0 0 0,0-26-16,26 26 15,-26-26 1,0 26 62,-26 26-78,27-26 16,-27 0-1,0 0-15,0 25 16,26-51 15,26 26 16</inkml:trace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0E3C0B-1382-4EF0-866C-3789161E361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6715D-F559-4D11-A3FC-2A9AD0281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256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F6715D-F559-4D11-A3FC-2A9AD0281DA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975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079B6DE-4628-49D9-87AA-6FE751D8944A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1AEB143-5FA3-48FF-A401-185CEE1CD8C9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996479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9B6DE-4628-49D9-87AA-6FE751D8944A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EB143-5FA3-48FF-A401-185CEE1CD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251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9B6DE-4628-49D9-87AA-6FE751D8944A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EB143-5FA3-48FF-A401-185CEE1CD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295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9B6DE-4628-49D9-87AA-6FE751D8944A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EB143-5FA3-48FF-A401-185CEE1CD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025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79B6DE-4628-49D9-87AA-6FE751D8944A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1AEB143-5FA3-48FF-A401-185CEE1CD8C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5430807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9B6DE-4628-49D9-87AA-6FE751D8944A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EB143-5FA3-48FF-A401-185CEE1CD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270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9B6DE-4628-49D9-87AA-6FE751D8944A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EB143-5FA3-48FF-A401-185CEE1CD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566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9B6DE-4628-49D9-87AA-6FE751D8944A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EB143-5FA3-48FF-A401-185CEE1CD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334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9B6DE-4628-49D9-87AA-6FE751D8944A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EB143-5FA3-48FF-A401-185CEE1CD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1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79B6DE-4628-49D9-87AA-6FE751D8944A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1AEB143-5FA3-48FF-A401-185CEE1CD8C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7294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79B6DE-4628-49D9-87AA-6FE751D8944A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1AEB143-5FA3-48FF-A401-185CEE1CD8C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81071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079B6DE-4628-49D9-87AA-6FE751D8944A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91AEB143-5FA3-48FF-A401-185CEE1CD8C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96054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ks.ru/metod/proekt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customXml" Target="../ink/ink2.x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55576" y="1324947"/>
            <a:ext cx="9060024" cy="4152121"/>
          </a:xfrm>
        </p:spPr>
        <p:txBody>
          <a:bodyPr/>
          <a:lstStyle/>
          <a:p>
            <a:r>
              <a:rPr lang="ru-RU" sz="3200" dirty="0" smtClean="0"/>
              <a:t>показатели </a:t>
            </a:r>
            <a:r>
              <a:rPr lang="ru-RU" sz="3200" dirty="0"/>
              <a:t>национальных и федеральных проектов (программ), реализуемых в рамках исполнения Указа Президента Российской Федерации от 7 мая 2018 г. № 204 "О национальных целях и стратегических задачах развития Российской Федерации на период до 2024 года"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54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2565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240971"/>
            <a:ext cx="9601200" cy="5486399"/>
          </a:xfrm>
        </p:spPr>
        <p:txBody>
          <a:bodyPr/>
          <a:lstStyle/>
          <a:p>
            <a:r>
              <a:rPr lang="ru-RU" dirty="0" smtClean="0"/>
              <a:t>1. Развитие системы оказания ПМСП</a:t>
            </a:r>
          </a:p>
          <a:p>
            <a:r>
              <a:rPr lang="ru-RU" dirty="0" smtClean="0"/>
              <a:t>2. Борьба с сердечно-сосудистыми заболеваниями</a:t>
            </a:r>
          </a:p>
          <a:p>
            <a:r>
              <a:rPr lang="ru-RU" dirty="0" smtClean="0"/>
              <a:t>3. Борьба с онкологическими заболеваниями</a:t>
            </a:r>
          </a:p>
          <a:p>
            <a:r>
              <a:rPr lang="ru-RU" dirty="0" smtClean="0"/>
              <a:t>4. Развитие детского здравоохранения</a:t>
            </a:r>
          </a:p>
          <a:p>
            <a:r>
              <a:rPr lang="ru-RU" dirty="0" smtClean="0"/>
              <a:t>5. Обеспечение медицинских организаций системы здравоохранения квалифицированными кадрами</a:t>
            </a:r>
          </a:p>
          <a:p>
            <a:r>
              <a:rPr lang="ru-RU" dirty="0" smtClean="0"/>
              <a:t>6. Развитие экспорта медицинских услуг</a:t>
            </a:r>
          </a:p>
          <a:p>
            <a:r>
              <a:rPr lang="ru-RU" dirty="0"/>
              <a:t>7</a:t>
            </a:r>
            <a:r>
              <a:rPr lang="ru-RU" dirty="0" smtClean="0"/>
              <a:t>. Создание единого цифрового контура в здравоохранении на основе ЕГИСЗ</a:t>
            </a:r>
          </a:p>
          <a:p>
            <a:r>
              <a:rPr lang="ru-RU" dirty="0" smtClean="0"/>
              <a:t>8. Старшее поколение</a:t>
            </a:r>
          </a:p>
          <a:p>
            <a:r>
              <a:rPr lang="ru-RU" dirty="0" smtClean="0"/>
              <a:t>9. Формирование здорового образа жизни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050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3772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ВАЖНО!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599" y="1464906"/>
            <a:ext cx="10011747" cy="5197151"/>
          </a:xfrm>
        </p:spPr>
        <p:txBody>
          <a:bodyPr>
            <a:normAutofit/>
          </a:bodyPr>
          <a:lstStyle/>
          <a:p>
            <a:r>
              <a:rPr lang="ru-RU" sz="3200" b="1" dirty="0"/>
              <a:t>СБОРНИК «Методики расчета показателей национальных и федеральных проектов (программ), реализуемых в рамках исполнения Указа Президента Российской Федерации от 7 мая 2018 г. № 204 "О национальных целях и стратегических задачах развития Российской Федерации на период до 2024 года</a:t>
            </a:r>
            <a:r>
              <a:rPr lang="ru-RU" sz="3200" b="1" dirty="0" smtClean="0"/>
              <a:t>"» </a:t>
            </a:r>
            <a:r>
              <a:rPr lang="en-US" sz="3200" dirty="0">
                <a:hlinkClick r:id="rId2"/>
              </a:rPr>
              <a:t>https://</a:t>
            </a:r>
            <a:r>
              <a:rPr lang="en-US" sz="3200" dirty="0" smtClean="0">
                <a:hlinkClick r:id="rId2"/>
              </a:rPr>
              <a:t>www.gks.ru/metod/proekt.htm</a:t>
            </a:r>
            <a:endParaRPr lang="ru-RU" sz="3200" dirty="0" smtClean="0"/>
          </a:p>
          <a:p>
            <a:r>
              <a:rPr lang="ru-RU" sz="3200" dirty="0" smtClean="0"/>
              <a:t>Письмо МИАЦ 1231 от </a:t>
            </a:r>
            <a:r>
              <a:rPr lang="ru-RU" sz="3200" dirty="0" smtClean="0"/>
              <a:t> 31.05.2019 «Методика расчета»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0034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0979578"/>
              </p:ext>
            </p:extLst>
          </p:nvPr>
        </p:nvGraphicFramePr>
        <p:xfrm>
          <a:off x="1371600" y="1679510"/>
          <a:ext cx="9601200" cy="41878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6184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4753292"/>
              </p:ext>
            </p:extLst>
          </p:nvPr>
        </p:nvGraphicFramePr>
        <p:xfrm>
          <a:off x="755780" y="1343609"/>
          <a:ext cx="5608778" cy="3265714"/>
        </p:xfrm>
        <a:graphic>
          <a:graphicData uri="http://schemas.openxmlformats.org/drawingml/2006/table">
            <a:tbl>
              <a:tblPr/>
              <a:tblGrid>
                <a:gridCol w="170156">
                  <a:extLst>
                    <a:ext uri="{9D8B030D-6E8A-4147-A177-3AD203B41FA5}">
                      <a16:colId xmlns:a16="http://schemas.microsoft.com/office/drawing/2014/main" val="3639818314"/>
                    </a:ext>
                  </a:extLst>
                </a:gridCol>
                <a:gridCol w="3107480">
                  <a:extLst>
                    <a:ext uri="{9D8B030D-6E8A-4147-A177-3AD203B41FA5}">
                      <a16:colId xmlns:a16="http://schemas.microsoft.com/office/drawing/2014/main" val="3183195572"/>
                    </a:ext>
                  </a:extLst>
                </a:gridCol>
                <a:gridCol w="2331142">
                  <a:extLst>
                    <a:ext uri="{9D8B030D-6E8A-4147-A177-3AD203B41FA5}">
                      <a16:colId xmlns:a16="http://schemas.microsoft.com/office/drawing/2014/main" val="1284830081"/>
                    </a:ext>
                  </a:extLst>
                </a:gridCol>
              </a:tblGrid>
              <a:tr h="155419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III. «Разработка и реализация программы системной поддержки и повышения качества жизни граждан старшего поколения»  («Старшее поколение»)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00703"/>
                  </a:ext>
                </a:extLst>
              </a:tr>
              <a:tr h="1711515">
                <a:tc>
                  <a:txBody>
                    <a:bodyPr/>
                    <a:lstStyle/>
                    <a:p>
                      <a:pPr algn="r" fontAlgn="ctr"/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Доля лиц старше трудоспособного возраста, у которых выявлены заболевания и патологические состояния, находящихся под диспансерным наблюдением, 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ФФСН № 12, (таб 4001 стр. 3 /</a:t>
                      </a:r>
                      <a:r>
                        <a:rPr lang="ru-RU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600" noProof="0" dirty="0" smtClean="0">
                          <a:solidFill>
                            <a:srgbClr val="FF0000"/>
                          </a:solidFill>
                        </a:rPr>
                        <a:t>таб 4001 стр. </a:t>
                      </a:r>
                      <a:r>
                        <a:rPr lang="en-US" sz="1600" noProof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US" sz="1600" noProof="0" dirty="0" smtClean="0"/>
                        <a:t>)</a:t>
                      </a:r>
                      <a:r>
                        <a:rPr lang="ru-RU" sz="1600" noProof="0" dirty="0" smtClean="0"/>
                        <a:t>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х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073433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558" y="0"/>
            <a:ext cx="5821582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Рукописный ввод 9"/>
              <p14:cNvContentPartPr/>
              <p14:nvPr/>
            </p14:nvContentPartPr>
            <p14:xfrm>
              <a:off x="7352611" y="1353020"/>
              <a:ext cx="4320360" cy="3135240"/>
            </p14:xfrm>
          </p:contentPart>
        </mc:Choice>
        <mc:Fallback xmlns="">
          <p:pic>
            <p:nvPicPr>
              <p:cNvPr id="10" name="Рукописный ввод 9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40731" y="1341140"/>
                <a:ext cx="4344120" cy="315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4" name="Рукописный ввод 13"/>
              <p14:cNvContentPartPr/>
              <p14:nvPr/>
            </p14:nvContentPartPr>
            <p14:xfrm>
              <a:off x="7427131" y="1166180"/>
              <a:ext cx="4357800" cy="3322080"/>
            </p14:xfrm>
          </p:contentPart>
        </mc:Choice>
        <mc:Fallback xmlns="">
          <p:pic>
            <p:nvPicPr>
              <p:cNvPr id="14" name="Рукописный ввод 1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15251" y="1154300"/>
                <a:ext cx="4381560" cy="3345840"/>
              </a:xfrm>
              <a:prstGeom prst="rect">
                <a:avLst/>
              </a:prstGeom>
            </p:spPr>
          </p:pic>
        </mc:Fallback>
      </mc:AlternateContent>
      <p:sp>
        <p:nvSpPr>
          <p:cNvPr id="15" name="Прямоугольник 14"/>
          <p:cNvSpPr/>
          <p:nvPr/>
        </p:nvSpPr>
        <p:spPr>
          <a:xfrm>
            <a:off x="2865074" y="5467939"/>
            <a:ext cx="21511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НАДО ТАК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Стрелка вверх 15"/>
          <p:cNvSpPr/>
          <p:nvPr/>
        </p:nvSpPr>
        <p:spPr>
          <a:xfrm>
            <a:off x="3788229" y="4777273"/>
            <a:ext cx="569167" cy="69066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34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3" y="6285224"/>
            <a:ext cx="11122088" cy="427977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См. письмо от 31.05.2019 № 1231 (Методика расчета).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7712829"/>
              </p:ext>
            </p:extLst>
          </p:nvPr>
        </p:nvGraphicFramePr>
        <p:xfrm>
          <a:off x="1259633" y="205275"/>
          <a:ext cx="10328987" cy="6182587"/>
        </p:xfrm>
        <a:graphic>
          <a:graphicData uri="http://schemas.openxmlformats.org/drawingml/2006/table">
            <a:tbl>
              <a:tblPr/>
              <a:tblGrid>
                <a:gridCol w="351828">
                  <a:extLst>
                    <a:ext uri="{9D8B030D-6E8A-4147-A177-3AD203B41FA5}">
                      <a16:colId xmlns:a16="http://schemas.microsoft.com/office/drawing/2014/main" val="2130954881"/>
                    </a:ext>
                  </a:extLst>
                </a:gridCol>
                <a:gridCol w="4465181">
                  <a:extLst>
                    <a:ext uri="{9D8B030D-6E8A-4147-A177-3AD203B41FA5}">
                      <a16:colId xmlns:a16="http://schemas.microsoft.com/office/drawing/2014/main" val="2707925260"/>
                    </a:ext>
                  </a:extLst>
                </a:gridCol>
                <a:gridCol w="5511978">
                  <a:extLst>
                    <a:ext uri="{9D8B030D-6E8A-4147-A177-3AD203B41FA5}">
                      <a16:colId xmlns:a16="http://schemas.microsoft.com/office/drawing/2014/main" val="360599999"/>
                    </a:ext>
                  </a:extLst>
                </a:gridCol>
              </a:tblGrid>
              <a:tr h="105207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IV. Развитие детского здравоохранения, включая создание современной инфраструктуры оказания медицинской помощи детям</a:t>
                      </a:r>
                    </a:p>
                  </a:txBody>
                  <a:tcPr marL="6909" marR="6909" marT="6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6778862"/>
                  </a:ext>
                </a:extLst>
              </a:tr>
              <a:tr h="10553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6909" marR="6909" marT="6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Доля взятых под диспансерное наблюдение детей в возрасте 0-17 лет с впервые в жизни установленными заболеваниями костно-мышечной системы, %</a:t>
                      </a:r>
                    </a:p>
                  </a:txBody>
                  <a:tcPr marL="6909" marR="6909" marT="6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ФФСН №12, (таб 1000,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14, </a:t>
                      </a:r>
                      <a:r>
                        <a:rPr lang="ru-RU" dirty="0" err="1"/>
                        <a:t>гр</a:t>
                      </a:r>
                      <a:r>
                        <a:rPr lang="ru-RU" dirty="0"/>
                        <a:t> </a:t>
                      </a:r>
                      <a:r>
                        <a:rPr lang="en-US" dirty="0" smtClean="0"/>
                        <a:t>9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+таб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14,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8) / (таб 1000,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14, </a:t>
                      </a:r>
                      <a:r>
                        <a:rPr lang="ru-RU" dirty="0" err="1"/>
                        <a:t>гр</a:t>
                      </a:r>
                      <a:r>
                        <a:rPr lang="ru-RU" dirty="0"/>
                        <a:t> </a:t>
                      </a:r>
                      <a:r>
                        <a:rPr lang="en-US" dirty="0" smtClean="0"/>
                        <a:t>8</a:t>
                      </a:r>
                      <a:r>
                        <a:rPr lang="ru-RU" dirty="0" smtClean="0"/>
                        <a:t>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+ таб 2000,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14,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7) х 100</a:t>
                      </a:r>
                    </a:p>
                  </a:txBody>
                  <a:tcPr marL="6909" marR="6909" marT="6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1133297"/>
                  </a:ext>
                </a:extLst>
              </a:tr>
              <a:tr h="10066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6909" marR="6909" marT="6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Доля взятых под диспансерное наблюдение жетей в возрасте 0-17 лет с впервые в жизни установленными заболеваниями глаз, %</a:t>
                      </a:r>
                    </a:p>
                  </a:txBody>
                  <a:tcPr marL="6909" marR="6909" marT="6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ФФСН №12, (таб 1000,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8, </a:t>
                      </a:r>
                      <a:r>
                        <a:rPr lang="ru-RU" dirty="0" err="1"/>
                        <a:t>гр</a:t>
                      </a:r>
                      <a:r>
                        <a:rPr lang="ru-RU" dirty="0"/>
                        <a:t> </a:t>
                      </a:r>
                      <a:r>
                        <a:rPr lang="en-US" dirty="0" smtClean="0"/>
                        <a:t>9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+таб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8,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8) / (таб 1000,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8, </a:t>
                      </a:r>
                      <a:r>
                        <a:rPr lang="ru-RU" dirty="0" err="1"/>
                        <a:t>гр</a:t>
                      </a:r>
                      <a:r>
                        <a:rPr lang="ru-RU" dirty="0"/>
                        <a:t> </a:t>
                      </a:r>
                      <a:r>
                        <a:rPr lang="en-US" dirty="0" smtClean="0"/>
                        <a:t>8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+ таб 2000,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8,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7) х 100</a:t>
                      </a:r>
                    </a:p>
                  </a:txBody>
                  <a:tcPr marL="6909" marR="6909" marT="6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5490779"/>
                  </a:ext>
                </a:extLst>
              </a:tr>
              <a:tr h="10066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6909" marR="6909" marT="6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Доля взятых под диспансерное наблюдение детей в возрасте 0-17 лет с впервые в жизни установленными заболеваниями органов пищеварения, %</a:t>
                      </a:r>
                    </a:p>
                  </a:txBody>
                  <a:tcPr marL="6909" marR="6909" marT="6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ФФСН №12, (таб 1000,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12, </a:t>
                      </a:r>
                      <a:r>
                        <a:rPr lang="ru-RU" dirty="0" err="1"/>
                        <a:t>гр</a:t>
                      </a:r>
                      <a:r>
                        <a:rPr lang="ru-RU" dirty="0"/>
                        <a:t> </a:t>
                      </a:r>
                      <a:r>
                        <a:rPr lang="en-US" dirty="0" smtClean="0"/>
                        <a:t>9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+таб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12,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8) / (таб 1000,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12, </a:t>
                      </a:r>
                      <a:r>
                        <a:rPr lang="ru-RU" dirty="0" err="1"/>
                        <a:t>гр</a:t>
                      </a:r>
                      <a:r>
                        <a:rPr lang="ru-RU" dirty="0"/>
                        <a:t> </a:t>
                      </a:r>
                      <a:r>
                        <a:rPr lang="en-US" dirty="0" smtClean="0"/>
                        <a:t>8</a:t>
                      </a:r>
                      <a:r>
                        <a:rPr lang="ru-RU" dirty="0" smtClean="0"/>
                        <a:t>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+ таб 2000,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12,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7) х 100</a:t>
                      </a:r>
                    </a:p>
                  </a:txBody>
                  <a:tcPr marL="6909" marR="6909" marT="6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106520"/>
                  </a:ext>
                </a:extLst>
              </a:tr>
              <a:tr h="10066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6909" marR="6909" marT="6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Доля взятых под диспансерное наблюдение детей в возрасте 0-17 лет с впервые в жизни установленными заболеваниями органов кровообращения, % </a:t>
                      </a:r>
                    </a:p>
                  </a:txBody>
                  <a:tcPr marL="6909" marR="6909" marT="6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ФФСН №12, (таб 1000,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10, </a:t>
                      </a:r>
                      <a:r>
                        <a:rPr lang="ru-RU" dirty="0" err="1"/>
                        <a:t>гр</a:t>
                      </a:r>
                      <a:r>
                        <a:rPr lang="ru-RU" dirty="0"/>
                        <a:t> </a:t>
                      </a:r>
                      <a:r>
                        <a:rPr lang="en-US" dirty="0" smtClean="0"/>
                        <a:t>9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+таб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10,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8) / (таб 1000,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10, </a:t>
                      </a:r>
                      <a:r>
                        <a:rPr lang="ru-RU" dirty="0" err="1"/>
                        <a:t>гр</a:t>
                      </a:r>
                      <a:r>
                        <a:rPr lang="ru-RU" dirty="0"/>
                        <a:t> </a:t>
                      </a:r>
                      <a:r>
                        <a:rPr lang="en-US" dirty="0" smtClean="0"/>
                        <a:t>8</a:t>
                      </a:r>
                      <a:r>
                        <a:rPr lang="ru-RU" dirty="0" smtClean="0"/>
                        <a:t>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+ таб 2000,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10,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7) х 100</a:t>
                      </a:r>
                    </a:p>
                  </a:txBody>
                  <a:tcPr marL="6909" marR="6909" marT="6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0947642"/>
                  </a:ext>
                </a:extLst>
              </a:tr>
              <a:tr h="10553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6909" marR="6909" marT="6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Доля взятых под диспансерное наблюдение детей в возрасте 0-17 лет с впервые в жизни установленными заболеваниями эндокринной системы и нарушения обмена веществ, % </a:t>
                      </a:r>
                    </a:p>
                  </a:txBody>
                  <a:tcPr marL="6909" marR="6909" marT="6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ФФСН №12, (таб 1000,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5, </a:t>
                      </a:r>
                      <a:r>
                        <a:rPr lang="ru-RU" dirty="0" err="1"/>
                        <a:t>гр</a:t>
                      </a:r>
                      <a:r>
                        <a:rPr lang="ru-RU" dirty="0"/>
                        <a:t> </a:t>
                      </a:r>
                      <a:r>
                        <a:rPr lang="en-US" dirty="0" smtClean="0"/>
                        <a:t>9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+таб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5,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8) / (таб 1000,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5, </a:t>
                      </a:r>
                      <a:r>
                        <a:rPr lang="ru-RU" dirty="0" err="1"/>
                        <a:t>гр</a:t>
                      </a:r>
                      <a:r>
                        <a:rPr lang="ru-RU" dirty="0"/>
                        <a:t> </a:t>
                      </a:r>
                      <a:r>
                        <a:rPr lang="en-US" dirty="0" smtClean="0"/>
                        <a:t>8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+ таб 2000,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5,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7) х 100</a:t>
                      </a:r>
                    </a:p>
                  </a:txBody>
                  <a:tcPr marL="6909" marR="6909" marT="6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85520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850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166" y="130867"/>
            <a:ext cx="8647612" cy="6623902"/>
          </a:xfrm>
        </p:spPr>
      </p:pic>
    </p:spTree>
    <p:extLst>
      <p:ext uri="{BB962C8B-B14F-4D97-AF65-F5344CB8AC3E}">
        <p14:creationId xmlns:p14="http://schemas.microsoft.com/office/powerpoint/2010/main" val="271687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3336" y="365126"/>
            <a:ext cx="9690463" cy="8366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регистр больных сахарным диабетом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ФФСН №12, таб. 1000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1203927"/>
              </p:ext>
            </p:extLst>
          </p:nvPr>
        </p:nvGraphicFramePr>
        <p:xfrm>
          <a:off x="1108789" y="1127139"/>
          <a:ext cx="10377195" cy="5432286"/>
        </p:xfrm>
        <a:graphic>
          <a:graphicData uri="http://schemas.openxmlformats.org/drawingml/2006/table">
            <a:tbl>
              <a:tblPr/>
              <a:tblGrid>
                <a:gridCol w="6970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75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3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57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5411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Подразделения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дети 0-14 лет с СД Медстат ф. 12 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дети 0-14 лет по регистру СД 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разница</a:t>
                      </a:r>
                    </a:p>
                  </a:txBody>
                  <a:tcPr marL="4150" marR="4150" marT="4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Когалымская городская больница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Няганская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городская поликлиника (с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Талинской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п-кой)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#ЗНАЧ!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Няганская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городская детская поликлиника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Югорская городская больница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Сургутская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городская клиническая поликлиника № 1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Сургутская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городская клиническая поликлиника № 3 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Сургутская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городская клиническая поликлиника № 5 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Нефтеюганская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окружная клиническая больница имени В. И.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Яцкив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Нижневартовская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городская детская поликлиника 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Покачевская городская больница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Лангепасская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городская больница + УБ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Локосово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Сург.р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-н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Радужнинская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городская больница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Сургутская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районная поликлиника с 2019 г (Белый Яр)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Лянторская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городская больница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Сургутский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р-н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Федоровская городская больница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Сургутский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р-н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Нижнесортымская участковая больница Сургутский р-н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Нефтеюганская районная больница пгт.Пойковский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Октябрьская  районная больница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-3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Белоярская  районная больница 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Березовская районная больница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Игримская районная больница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Пионерская районная больница Советский р-н</a:t>
                      </a:r>
                    </a:p>
                  </a:txBody>
                  <a:tcPr marL="4150" marR="4150" marT="4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</a:p>
                  </a:txBody>
                  <a:tcPr marL="4150" marR="4150" marT="4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4150" marR="4150" marT="4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</a:t>
                      </a:r>
                    </a:p>
                  </a:txBody>
                  <a:tcPr marL="4150" marR="4150" marT="4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Новоаганская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районная больница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НВартовский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р-н 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БУ Кондинская районная больница пгт.Междуреченский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94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536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429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</a:t>
                      </a:r>
                    </a:p>
                  </a:txBody>
                  <a:tcPr marL="4150" marR="4150" marT="41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737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87</TotalTime>
  <Words>875</Words>
  <Application>Microsoft Office PowerPoint</Application>
  <PresentationFormat>Широкоэкранный</PresentationFormat>
  <Paragraphs>145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</vt:lpstr>
      <vt:lpstr>Franklin Gothic Book</vt:lpstr>
      <vt:lpstr>Times New Roman</vt:lpstr>
      <vt:lpstr>Crop</vt:lpstr>
      <vt:lpstr>показатели национальных и федеральных проектов (программ), реализуемых в рамках исполнения Указа Президента Российской Федерации от 7 мая 2018 г. № 204 "О национальных целях и стратегических задачах развития Российской Федерации на период до 2024 года"</vt:lpstr>
      <vt:lpstr>Презентация PowerPoint</vt:lpstr>
      <vt:lpstr>ВАЖНО!</vt:lpstr>
      <vt:lpstr>Презентация PowerPoint</vt:lpstr>
      <vt:lpstr>Презентация PowerPoint</vt:lpstr>
      <vt:lpstr>См. письмо от 31.05.2019 № 1231 (Методика расчета).</vt:lpstr>
      <vt:lpstr>Презентация PowerPoint</vt:lpstr>
      <vt:lpstr>Федеральный регистр больных сахарным диабетом  ФФСН №12, таб. 1000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</dc:creator>
  <cp:lastModifiedBy>Черепанова Кристина Александровна</cp:lastModifiedBy>
  <cp:revision>13</cp:revision>
  <cp:lastPrinted>2019-12-16T07:23:19Z</cp:lastPrinted>
  <dcterms:created xsi:type="dcterms:W3CDTF">2019-12-15T16:51:28Z</dcterms:created>
  <dcterms:modified xsi:type="dcterms:W3CDTF">2019-12-18T05:05:30Z</dcterms:modified>
</cp:coreProperties>
</file>