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9" r:id="rId14"/>
    <p:sldId id="260" r:id="rId15"/>
    <p:sldId id="261" r:id="rId16"/>
    <p:sldId id="262" r:id="rId17"/>
    <p:sldId id="263" r:id="rId18"/>
    <p:sldId id="264" r:id="rId19"/>
    <p:sldId id="25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B75767-5BDB-4DEE-8B14-D9D15D028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1689" cy="16677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3403"/>
            <a:ext cx="9144000" cy="14665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2020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022" y="3509963"/>
            <a:ext cx="9144000" cy="495935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 и №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596287-A35C-46BB-9985-5D01687D0FE7}"/>
              </a:ext>
            </a:extLst>
          </p:cNvPr>
          <p:cNvSpPr txBox="1"/>
          <p:nvPr/>
        </p:nvSpPr>
        <p:spPr>
          <a:xfrm>
            <a:off x="5772705" y="257096"/>
            <a:ext cx="6094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Директор ФГБУ «НМИЦ ТО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им. Н.Н. Приорова» Минздрава России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А.В. Губин</a:t>
            </a:r>
            <a:endParaRPr lang="ru-RU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6532CF-9BD6-4508-8FD9-52CA22610CB3}"/>
              </a:ext>
            </a:extLst>
          </p:cNvPr>
          <p:cNvSpPr txBox="1"/>
          <p:nvPr/>
        </p:nvSpPr>
        <p:spPr>
          <a:xfrm>
            <a:off x="2896339" y="4134514"/>
            <a:ext cx="6094520" cy="215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10"/>
              </a:spcBef>
            </a:pPr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 к.м.н.  </a:t>
            </a:r>
            <a:endParaRPr lang="ru-RU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210"/>
              </a:spcBef>
            </a:pPr>
            <a:endParaRPr lang="ru-RU" sz="1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79168-4C54-42F9-B0C0-4DBFF9DEF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6E868-1E50-4278-B2B1-AE348D1A1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травмах и отравлениях, которые послужили причиной смерти, также включаются в данный отчет. Умершие на догоспитальном этапе и погибшие на месте происшествия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регистрируются бюро судебно-медицинской экспертизы и включаются в Форму.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Во всех таблицах Формы в соответствующих строках графы 2 перечислены коды блоков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 класса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МКБ-10, в которых выделены некоторые наиболее часто встречающиеся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нозологии. В графах 4 - 20 таблиц 1000, 2000, 3000 указаны внешние причины заболеваемости и смертности.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1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4DD1B-60D4-4325-907F-55B8800B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9FAEA-4530-4524-B2F3-4F06D4147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Необходимо обращать внимание на соответствие характера травмы или отравления внешней причине (письмо Минздравсоцразвития России от 30.09.2011 N 14-9/10/2-9696).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сопоставления с данными ГИБДД используются данные графы 6 (дорожно-транспортные несчастные случаи, или ДТП), коды состояний которых приведены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примечании.</a:t>
            </a:r>
          </a:p>
          <a:p>
            <a:pPr algn="just" fontAlgn="base"/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Графоклетки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62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2000, 3000).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и 3000 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в таблицы 1000, 2000 и 3000 Формы.</a:t>
            </a:r>
          </a:p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6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FD6B9-3DFA-4169-A0EA-40B9B55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54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br>
              <a:rPr lang="ru-RU" b="1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F4C6D-0BFD-441D-80CF-A498BB5EB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составлении формы должна быть обеспечена полнота заполнения и достоверность содержащихся в ней статистических данных.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Раздел “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Справочно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" должен быть заполнен в обязательном порядке.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сведения о пострадавших при несчастных случаях на производстве в соответствии с Актом о несчастном случае на производстве по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форме Н-1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, утвержденным постановлением Минтруда России от 24.10.2002 N 73 "Об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 отдельных отраслях и организациях" (Зарегистрировано Минюстом России 05.12.2002 N 3999), статьями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227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-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231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кодекса Российской Федерации.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7FAD5-C54F-4669-B11F-DECED909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A3527-36DE-437C-8343-C25816274EF0}"/>
              </a:ext>
            </a:extLst>
          </p:cNvPr>
          <p:cNvSpPr txBox="1"/>
          <p:nvPr/>
        </p:nvSpPr>
        <p:spPr>
          <a:xfrm>
            <a:off x="838201" y="1690688"/>
            <a:ext cx="105155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buFont typeface="+mj-lt"/>
              <a:buAutoNum type="arabicPeriod" startAt="4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Сведения о затратах на мероприятия по охране труда показываются по данным бухгалтерского учета.</a:t>
            </a:r>
          </a:p>
          <a:p>
            <a:pPr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По строке 01 показывают численность пострадавших с утратой трудоспособности на 1 рабочий день и более, включая пострадавших со смертельным исходом. По строкам 02 - 04 - соответственно численность пострадавших женщин, лиц в возрасте до 18 лет, иностранных граждан.</a:t>
            </a:r>
          </a:p>
          <a:p>
            <a:pPr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 По строке 05 отражается численность пострадавших, смерть которых наступила 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отчетном году, независимо от времени происшествия несчастного случая. По строкам 06 - 08 - соответственно численность пострадавших женщин, лиц в возрасте до 18 лет, иностранных граждан.</a:t>
            </a:r>
          </a:p>
          <a:p>
            <a:pPr indent="452438" algn="just" fontAlgn="base"/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наступлении смерти в отчетном году после несчастного случая, который произошел в году, предшествующем отчетному, по строке 01 данного отчета этот случай не отражается, поскольку он должен быть уже учтен по этой строке в отчете за предыдущий год.   </a:t>
            </a:r>
          </a:p>
        </p:txBody>
      </p:sp>
    </p:spTree>
    <p:extLst>
      <p:ext uri="{BB962C8B-B14F-4D97-AF65-F5344CB8AC3E}">
        <p14:creationId xmlns:p14="http://schemas.microsoft.com/office/powerpoint/2010/main" val="273180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B14D1-529E-4A2A-AB82-4879EEAF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B247B4-33B2-42EB-85F9-9AF5CCA4E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7.   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09 отражается число рабочих человеко-дней нетрудоспособности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 пострадавших с утратой трудоспособности на один рабочий день и более, временная нетрудоспособность которых закончилась в отчетном году. Число дней временной нетрудоспособности отражается суммарно по всем листкам нетрудоспособности, выданным лечебно-профилактическими организациями.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случае, когда пострадавший получил травму в году, предшествующем отчетному,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а временная нетрудоспособность его закончилась в отчетном году, общее число человеко-дней нетрудоспособности показывается по строке 09 в отчете за отчетный год. В строке 01 этот случай не отражается, как уже учтенный в отчете за предыдущий год.</a:t>
            </a:r>
          </a:p>
          <a:p>
            <a:pPr marL="0" indent="0" algn="just" fontAlgn="base">
              <a:buNone/>
            </a:pPr>
            <a:r>
              <a:rPr lang="ru-RU" sz="2900" b="0" i="0" dirty="0">
                <a:effectLst/>
                <a:latin typeface="Palatino Linotype" panose="02040502050505030304" pitchFamily="18" charset="0"/>
              </a:rPr>
              <a:t>8.   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10 показывается численность пострадавших, частично утративших трудоспособность и переведенных с основной работы на другую на 1 рабочий день </a:t>
            </a:r>
            <a:b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9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более в соответствии с медицинским заключением, но без выдачи листка нетрудоспособности. Если листок нетрудоспособности был выдан пострадавшему, то эта строка не заполняется. По строке 11 отражается соответственно численность женщин, частично утративших трудоспособность</a:t>
            </a:r>
            <a:r>
              <a:rPr lang="ru-RU" sz="2900" b="0" i="0" dirty="0">
                <a:solidFill>
                  <a:srgbClr val="000000"/>
                </a:solidFill>
                <a:effectLst/>
                <a:latin typeface="PT Serif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33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effectLst/>
                <a:latin typeface="PT Serif"/>
              </a:rPr>
              <a:t>9.  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12 показывают численность лиц, с впервые установленным профессиональным заболеванием в отчетном году на основании заключения, выданного соответствующей лечебно-профилактической организацией и оформленного внутренним распоряжением по организации (приказ и т.п.).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10.     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13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затраты на мероприятия по охране труда, в том числе затраты на улучшение условий и охраны труда на производстве, за счет всех источников финансирования в соответствии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с коллективным договором и планом мероприятий по охране труда, (см. приказ Минздравсоцразвития России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от 01.03.2012 N 181н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"Об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рисков" (Зарегистрирован Минюстом России 19.03.2012 N 23513)). Финансирование мероприятий по охране труда прописано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ст. 226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кодекса Российской </a:t>
            </a:r>
            <a:r>
              <a:rPr lang="ru-RU" b="0" i="0" dirty="0">
                <a:effectLst/>
                <a:latin typeface="PT Serif"/>
              </a:rPr>
              <a:t>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44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0BBB5-4F43-4EAC-9BB2-346B93E3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4B863-5D04-4DFA-8EB9-ADC3C193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11.   По строке 14 проставляется средняя численность работников, состоящая из работников списочного состава и внешних совместителей, на основании отчетности по труду.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12.   По строке 15 проставляется средняя численность работающих женщин, состоящая из работников списочного состава и внешних совместителей (без женщин, находящихся в отпуске по беременности и родам и дополнительном отпуске по уходу за ребенком). Работники, заключившие гражданско-правовой договор с отчитывающейся организацией, в строки 14, 15 не включаются.</a:t>
            </a:r>
          </a:p>
          <a:p>
            <a:pPr marL="0" indent="0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13.   Строку 16 заполняют учреждения, организации (в том числе лечебно-профилактические организации), имеющие в штатном расписании врачей, которые могут оказать первичную неотложную помощь, отмечая это как наличие здравпункта.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415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509215"/>
              </p:ext>
            </p:extLst>
          </p:nvPr>
        </p:nvGraphicFramePr>
        <p:xfrm>
          <a:off x="838200" y="1974373"/>
          <a:ext cx="10515600" cy="41019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6458">
                  <a:extLst>
                    <a:ext uri="{9D8B030D-6E8A-4147-A177-3AD203B41FA5}">
                      <a16:colId xmlns:a16="http://schemas.microsoft.com/office/drawing/2014/main" val="2664878094"/>
                    </a:ext>
                  </a:extLst>
                </a:gridCol>
                <a:gridCol w="5179142">
                  <a:extLst>
                    <a:ext uri="{9D8B030D-6E8A-4147-A177-3AD203B41FA5}">
                      <a16:colId xmlns:a16="http://schemas.microsoft.com/office/drawing/2014/main" val="2727403866"/>
                    </a:ext>
                  </a:extLst>
                </a:gridCol>
              </a:tblGrid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02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02  ≥  строке 06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14681045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03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03  ≥  строке 07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1036418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04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04  ≥  строке 08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373949699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Строка 01  ≥  строке 05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833247647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02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06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889971044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03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07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031545071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04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08  ≠  0, то строка 02  ≠  0</a:t>
                      </a: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154839449"/>
                  </a:ext>
                </a:extLst>
              </a:tr>
              <a:tr h="549747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  <a:latin typeface="Palatino Linotype" panose="02040502050505030304" pitchFamily="18" charset="0"/>
                        </a:rPr>
                        <a:t>Если строка 05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027610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84D4E81-5148-4B00-865D-D0DEEA83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405894"/>
              </p:ext>
            </p:extLst>
          </p:nvPr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454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3B762-5F66-4ADC-B5C7-2BE8B384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12E21C-1298-4562-9BA3-79FED224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50DD8F-879C-48BA-A9F3-AFB6324C0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E50359-2CFE-4B3D-B1D7-4A84E181B521}"/>
              </a:ext>
            </a:extLst>
          </p:cNvPr>
          <p:cNvSpPr txBox="1"/>
          <p:nvPr/>
        </p:nvSpPr>
        <p:spPr>
          <a:xfrm>
            <a:off x="3086100" y="150954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spc="-1" dirty="0">
                <a:solidFill>
                  <a:schemeClr val="bg1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 к.м.н. 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solomyannikia@cito-priorov.ru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(951) 0989776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43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688EE-A0A6-4712-B2EC-BB4FF628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62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"Медицинские свидетельства о смерти"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формы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106-2/у-08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утвержденные приказом Минздравсоцразвития России от 26.12.2008 N 782н "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Об утверждении и порядке ведения медицинской документации, удостоверяющей случаи рождения и смерти" (далее - Свидетельства); зарегистрирован Минюстом России 30.12.2008 N 13055.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и смертности 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1966</Words>
  <Application>Microsoft Office PowerPoint</Application>
  <PresentationFormat>Широкоэкранный</PresentationFormat>
  <Paragraphs>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Palatino Linotype</vt:lpstr>
      <vt:lpstr>PT Serif</vt:lpstr>
      <vt:lpstr>Times New Roman</vt:lpstr>
      <vt:lpstr>Тема Office</vt:lpstr>
      <vt:lpstr>Годовой отчет 2020 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Форма N 7-травматизм 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7-травматизм.  Логический контроль: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Александр Соломянник</cp:lastModifiedBy>
  <cp:revision>13</cp:revision>
  <dcterms:created xsi:type="dcterms:W3CDTF">2020-12-01T19:46:01Z</dcterms:created>
  <dcterms:modified xsi:type="dcterms:W3CDTF">2020-12-01T21:17:49Z</dcterms:modified>
</cp:coreProperties>
</file>