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  <p:sldMasterId id="2147483672" r:id="rId5"/>
  </p:sldMasterIdLst>
  <p:notesMasterIdLst>
    <p:notesMasterId r:id="rId10"/>
  </p:notesMasterIdLst>
  <p:handoutMasterIdLst>
    <p:handoutMasterId r:id="rId11"/>
  </p:handoutMasterIdLst>
  <p:sldIdLst>
    <p:sldId id="319" r:id="rId6"/>
    <p:sldId id="322" r:id="rId7"/>
    <p:sldId id="323" r:id="rId8"/>
    <p:sldId id="324" r:id="rId9"/>
  </p:sldIdLst>
  <p:sldSz cx="9144000" cy="5715000" type="screen16x10"/>
  <p:notesSz cx="6858000" cy="9144000"/>
  <p:defaultTextStyle>
    <a:defPPr rtl="0">
      <a:defRPr lang="ru-RU"/>
    </a:defPPr>
    <a:lvl1pPr marL="0" algn="l" defTabSz="71318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6593" algn="l" defTabSz="71318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3185" algn="l" defTabSz="71318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69779" algn="l" defTabSz="71318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26371" algn="l" defTabSz="71318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82965" algn="l" defTabSz="71318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39557" algn="l" defTabSz="71318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496150" algn="l" defTabSz="71318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52743" algn="l" defTabSz="71318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966" autoAdjust="0"/>
  </p:normalViewPr>
  <p:slideViewPr>
    <p:cSldViewPr>
      <p:cViewPr>
        <p:scale>
          <a:sx n="125" d="100"/>
          <a:sy n="125" d="100"/>
        </p:scale>
        <p:origin x="-1188" y="-15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01" d="100"/>
          <a:sy n="101" d="100"/>
        </p:scale>
        <p:origin x="280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4784BD99-DE1B-4330-9513-7FFD6FC2CFC3}" type="datetime1">
              <a:rPr lang="ru-RU" smtClean="0"/>
              <a:pPr algn="r" rtl="0"/>
              <a:t>14.12.2018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r>
              <a:rPr lang="ru-RU" dirty="0" smtClean="0"/>
              <a:t>‹#›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8353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69B7CFB1-F1DF-45CE-80A9-7691BCF6E065}" type="datetime1">
              <a:rPr lang="ru-RU" smtClean="0"/>
              <a:pPr/>
              <a:t>14.12.2018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r>
              <a:rPr lang="ru-RU" dirty="0" smtClean="0"/>
              <a:t>‹#›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99799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7131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6593" algn="l" defTabSz="7131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3185" algn="l" defTabSz="7131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69779" algn="l" defTabSz="7131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26371" algn="l" defTabSz="7131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82965" algn="l" defTabSz="7131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39557" algn="l" defTabSz="7131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96150" algn="l" defTabSz="7131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52743" algn="l" defTabSz="7131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0B0C2EF-4738-4617-A9F9-0C6DB01F3147}" type="slidenum">
              <a:rPr lang="ru-RU" altLang="ru-RU" smtClean="0">
                <a:solidFill>
                  <a:srgbClr val="000000"/>
                </a:solidFill>
                <a:latin typeface="Calibri" pitchFamily="34" charset="0"/>
              </a:rPr>
              <a:pPr/>
              <a:t>1</a:t>
            </a:fld>
            <a:endParaRPr lang="ru-RU" altLang="ru-RU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ea typeface="Calibri"/>
                <a:cs typeface="Times New Roman"/>
              </a:rPr>
              <a:t>В целях методологической поддержки в рамках составления и сбора годового отчета, нашим институтом проводятся подготовительные мероприятия, так как именно на подготовительном этапе закладывается база для осуществления намеченных планов.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ea typeface="Calibri"/>
                <a:cs typeface="Times New Roman"/>
              </a:rPr>
              <a:t>В рамках эти мероприятий Министерством здравоохранения Российской Федерации на базе ФГБУ «ЦНИИОИЗ» Минздрава России, уже третий год подряд, организуется цикл </a:t>
            </a:r>
            <a:r>
              <a:rPr lang="en-US" dirty="0" smtClean="0">
                <a:ea typeface="Calibri"/>
                <a:cs typeface="Times New Roman"/>
              </a:rPr>
              <a:t>web</a:t>
            </a:r>
            <a:r>
              <a:rPr lang="ru-RU" dirty="0" smtClean="0">
                <a:ea typeface="Calibri"/>
                <a:cs typeface="Times New Roman"/>
              </a:rPr>
              <a:t>-семинаров, охватывающих все формы годового отчета. Во время указанных семинаров специалистами, курирующими формы статистического наблюдения, даются пояснения и рекомендации по заполнению отчетов. Широко используется презентационный материал. На семинарах проводится обсуждение порядка 40 форм.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ea typeface="Calibri"/>
                <a:cs typeface="Times New Roman"/>
              </a:rPr>
              <a:t>Материалы </a:t>
            </a:r>
            <a:r>
              <a:rPr lang="en-US" dirty="0" smtClean="0">
                <a:ea typeface="Calibri"/>
                <a:cs typeface="Times New Roman"/>
              </a:rPr>
              <a:t>web</a:t>
            </a:r>
            <a:r>
              <a:rPr lang="ru-RU" dirty="0" smtClean="0">
                <a:ea typeface="Calibri"/>
                <a:cs typeface="Times New Roman"/>
              </a:rPr>
              <a:t>-семинаров также доступны для специалистов медицинских организаций, поскольку после завершения трансляции каждого из </a:t>
            </a:r>
            <a:r>
              <a:rPr lang="ru-RU" dirty="0" err="1" smtClean="0">
                <a:ea typeface="Calibri"/>
                <a:cs typeface="Times New Roman"/>
              </a:rPr>
              <a:t>web</a:t>
            </a:r>
            <a:r>
              <a:rPr lang="ru-RU" dirty="0" smtClean="0">
                <a:ea typeface="Calibri"/>
                <a:cs typeface="Times New Roman"/>
              </a:rPr>
              <a:t>-семинаров видеозапись и презентационный материал размещался в открытом доступе на портале ФГБУ «ЦНИИОИЗ» Минздрава России (</a:t>
            </a:r>
            <a:r>
              <a:rPr lang="en-US" dirty="0" smtClean="0">
                <a:ea typeface="Calibri"/>
                <a:cs typeface="Times New Roman"/>
              </a:rPr>
              <a:t>www</a:t>
            </a:r>
            <a:r>
              <a:rPr lang="ru-RU" dirty="0" smtClean="0">
                <a:ea typeface="Calibri"/>
                <a:cs typeface="Times New Roman"/>
              </a:rPr>
              <a:t>.</a:t>
            </a:r>
            <a:r>
              <a:rPr lang="en-US" dirty="0" err="1" smtClean="0">
                <a:ea typeface="Calibri"/>
                <a:cs typeface="Times New Roman"/>
              </a:rPr>
              <a:t>mednet</a:t>
            </a:r>
            <a:r>
              <a:rPr lang="ru-RU" dirty="0" smtClean="0">
                <a:ea typeface="Calibri"/>
                <a:cs typeface="Times New Roman"/>
              </a:rPr>
              <a:t>.</a:t>
            </a:r>
            <a:r>
              <a:rPr lang="en-US" dirty="0" err="1" smtClean="0">
                <a:ea typeface="Calibri"/>
                <a:cs typeface="Times New Roman"/>
              </a:rPr>
              <a:t>ru</a:t>
            </a:r>
            <a:r>
              <a:rPr lang="ru-RU" dirty="0" smtClean="0">
                <a:ea typeface="Calibri"/>
                <a:cs typeface="Times New Roman"/>
              </a:rPr>
              <a:t>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/>
                </a:solidFill>
                <a:latin typeface="Calibri"/>
              </a:rPr>
              <a:t>‹#›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1999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5921">
              <a:spcBef>
                <a:spcPts val="0"/>
              </a:spcBef>
              <a:defRPr/>
            </a:pPr>
            <a:r>
              <a:rPr lang="ru-RU" dirty="0">
                <a:ea typeface="Calibri"/>
                <a:cs typeface="Times New Roman"/>
              </a:rPr>
              <a:t>Также в рамках информационного взаимодействия с субъектами Российской Федерации существенную роль играет </a:t>
            </a:r>
            <a:r>
              <a:rPr lang="en-US" dirty="0">
                <a:ea typeface="Calibri"/>
                <a:cs typeface="Times New Roman"/>
              </a:rPr>
              <a:t>web</a:t>
            </a:r>
            <a:r>
              <a:rPr lang="ru-RU" dirty="0">
                <a:ea typeface="Calibri"/>
                <a:cs typeface="Times New Roman"/>
              </a:rPr>
              <a:t>-портал «Всероссийский форум организаторов здравоохранения» (</a:t>
            </a:r>
            <a:r>
              <a:rPr lang="en-US" dirty="0">
                <a:ea typeface="Calibri"/>
                <a:cs typeface="Times New Roman"/>
              </a:rPr>
              <a:t>www</a:t>
            </a:r>
            <a:r>
              <a:rPr lang="ru-RU" dirty="0">
                <a:ea typeface="Calibri"/>
                <a:cs typeface="Times New Roman"/>
              </a:rPr>
              <a:t>.</a:t>
            </a:r>
            <a:r>
              <a:rPr lang="en-US" dirty="0" err="1">
                <a:ea typeface="Calibri"/>
                <a:cs typeface="Times New Roman"/>
              </a:rPr>
              <a:t>zdravmanager</a:t>
            </a:r>
            <a:r>
              <a:rPr lang="ru-RU" dirty="0">
                <a:ea typeface="Calibri"/>
                <a:cs typeface="Times New Roman"/>
              </a:rPr>
              <a:t>.</a:t>
            </a:r>
            <a:r>
              <a:rPr lang="en-US" dirty="0" err="1">
                <a:ea typeface="Calibri"/>
                <a:cs typeface="Times New Roman"/>
              </a:rPr>
              <a:t>ru</a:t>
            </a:r>
            <a:r>
              <a:rPr lang="ru-RU" dirty="0">
                <a:ea typeface="Calibri"/>
                <a:cs typeface="Times New Roman"/>
              </a:rPr>
              <a:t>). На указанном форуме создан специализированный раздел для обсуждения вопросов, связанных со сбором форм годового отчета. Специалисты субъектов Российской Федерации, в </a:t>
            </a:r>
            <a:r>
              <a:rPr lang="ru-RU" dirty="0" err="1">
                <a:ea typeface="Calibri"/>
                <a:cs typeface="Times New Roman"/>
              </a:rPr>
              <a:t>т.ч</a:t>
            </a:r>
            <a:r>
              <a:rPr lang="ru-RU" dirty="0">
                <a:ea typeface="Calibri"/>
                <a:cs typeface="Times New Roman"/>
              </a:rPr>
              <a:t>. и специалисты из медицинских организаций, имеют возможность обсудить наиболее актуальные вопросы в рамках годового отчета и получить комментарии специалистов, курирующих сбор форм. Кроме того, на форуме в оперативном прядке размещалась вся нормативная и справочная информация по сбору форм федерального (отраслевого) статистического наблюдения, а также обновления программного обеспечения. </a:t>
            </a:r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799E8BF3-50D6-42F2-9843-4D6791E1AE1C}" type="slidenum">
              <a:rPr lang="ru-RU" altLang="ru-RU" smtClean="0">
                <a:solidFill>
                  <a:prstClr val="black"/>
                </a:solidFill>
                <a:latin typeface="Calibri" pitchFamily="34" charset="0"/>
              </a:rPr>
              <a:pPr/>
              <a:t>3</a:t>
            </a:fld>
            <a:endParaRPr lang="ru-RU" altLang="ru-RU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351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44500" y="746125"/>
            <a:ext cx="5969000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5921">
              <a:spcBef>
                <a:spcPts val="0"/>
              </a:spcBef>
              <a:defRPr/>
            </a:pPr>
            <a:r>
              <a:rPr lang="ru-RU" dirty="0">
                <a:ea typeface="Calibri"/>
                <a:cs typeface="Times New Roman"/>
              </a:rPr>
              <a:t>Также в рамках информационного взаимодействия с субъектами Российской Федерации существенную роль играет </a:t>
            </a:r>
            <a:r>
              <a:rPr lang="en-US" dirty="0">
                <a:ea typeface="Calibri"/>
                <a:cs typeface="Times New Roman"/>
              </a:rPr>
              <a:t>web</a:t>
            </a:r>
            <a:r>
              <a:rPr lang="ru-RU" dirty="0">
                <a:ea typeface="Calibri"/>
                <a:cs typeface="Times New Roman"/>
              </a:rPr>
              <a:t>-портал «Всероссийский форум организаторов здравоохранения» (</a:t>
            </a:r>
            <a:r>
              <a:rPr lang="en-US" dirty="0">
                <a:ea typeface="Calibri"/>
                <a:cs typeface="Times New Roman"/>
              </a:rPr>
              <a:t>www</a:t>
            </a:r>
            <a:r>
              <a:rPr lang="ru-RU" dirty="0">
                <a:ea typeface="Calibri"/>
                <a:cs typeface="Times New Roman"/>
              </a:rPr>
              <a:t>.</a:t>
            </a:r>
            <a:r>
              <a:rPr lang="en-US" dirty="0" err="1">
                <a:ea typeface="Calibri"/>
                <a:cs typeface="Times New Roman"/>
              </a:rPr>
              <a:t>zdravmanager</a:t>
            </a:r>
            <a:r>
              <a:rPr lang="ru-RU" dirty="0">
                <a:ea typeface="Calibri"/>
                <a:cs typeface="Times New Roman"/>
              </a:rPr>
              <a:t>.</a:t>
            </a:r>
            <a:r>
              <a:rPr lang="en-US" dirty="0" err="1">
                <a:ea typeface="Calibri"/>
                <a:cs typeface="Times New Roman"/>
              </a:rPr>
              <a:t>ru</a:t>
            </a:r>
            <a:r>
              <a:rPr lang="ru-RU" dirty="0">
                <a:ea typeface="Calibri"/>
                <a:cs typeface="Times New Roman"/>
              </a:rPr>
              <a:t>). На указанном форуме создан специализированный раздел для обсуждения вопросов, связанных со сбором форм годового отчета. Специалисты субъектов Российской Федерации, в </a:t>
            </a:r>
            <a:r>
              <a:rPr lang="ru-RU" dirty="0" err="1">
                <a:ea typeface="Calibri"/>
                <a:cs typeface="Times New Roman"/>
              </a:rPr>
              <a:t>т.ч</a:t>
            </a:r>
            <a:r>
              <a:rPr lang="ru-RU" dirty="0">
                <a:ea typeface="Calibri"/>
                <a:cs typeface="Times New Roman"/>
              </a:rPr>
              <a:t>. и специалисты из медицинских организаций, имеют возможность обсудить наиболее актуальные вопросы в рамках годового отчета и получить комментарии специалистов, курирующих сбор форм. Кроме того, на форуме в оперативном прядке размещалась вся нормативная и справочная информация по сбору форм федерального (отраслевого) статистического наблюдения, а также обновления программного обеспечения. </a:t>
            </a:r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2311" indent="-289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7402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2036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83323" indent="-23148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46284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0924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72205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35166" indent="-231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799E8BF3-50D6-42F2-9843-4D6791E1AE1C}" type="slidenum">
              <a:rPr lang="ru-RU" altLang="ru-RU" smtClean="0">
                <a:solidFill>
                  <a:prstClr val="black"/>
                </a:solidFill>
                <a:latin typeface="Calibri" pitchFamily="34" charset="0"/>
              </a:rPr>
              <a:pPr/>
              <a:t>4</a:t>
            </a:fld>
            <a:endParaRPr lang="ru-RU" altLang="ru-RU" smtClean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351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>
            <a:grayscl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64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04C79-30F2-449D-A5D8-894F8516B9F3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0670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47640-CD38-40BE-8CE2-D825A66A566B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441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73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73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DEF7B-7381-4430-9744-9CA4CC3B6812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2939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Линия электрокардиограммы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91518" y="-1"/>
            <a:ext cx="5250103" cy="5715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3" y="2222502"/>
            <a:ext cx="3073631" cy="2520817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300">
                <a:solidFill>
                  <a:srgbClr val="0070C0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3" y="4953000"/>
            <a:ext cx="3073631" cy="5715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600" cap="all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56593" indent="0" algn="ctr" rtl="0">
              <a:buNone/>
              <a:defRPr sz="1600"/>
            </a:lvl2pPr>
            <a:lvl3pPr marL="713185" indent="0" algn="ctr" rtl="0">
              <a:buNone/>
              <a:defRPr sz="1500"/>
            </a:lvl3pPr>
            <a:lvl4pPr marL="1069779" indent="0" algn="ctr" rtl="0">
              <a:buNone/>
              <a:defRPr sz="1200"/>
            </a:lvl4pPr>
            <a:lvl5pPr marL="1426371" indent="0" algn="ctr" rtl="0">
              <a:buNone/>
              <a:defRPr sz="1200"/>
            </a:lvl5pPr>
            <a:lvl6pPr marL="1782965" indent="0" algn="ctr" rtl="0">
              <a:buNone/>
              <a:defRPr sz="1200"/>
            </a:lvl6pPr>
            <a:lvl7pPr marL="2139557" indent="0" algn="ctr" rtl="0">
              <a:buNone/>
              <a:defRPr sz="1200"/>
            </a:lvl7pPr>
            <a:lvl8pPr marL="2496150" indent="0" algn="ctr" rtl="0">
              <a:buNone/>
              <a:defRPr sz="1200"/>
            </a:lvl8pPr>
            <a:lvl9pPr marL="2852743" indent="0" algn="ctr" rtl="0">
              <a:buNone/>
              <a:defRPr sz="12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6" name="Picture 2" descr="C:\Users\user\Documents\! Логотип ЦНИИОИЗ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43"/>
          <a:stretch/>
        </p:blipFill>
        <p:spPr bwMode="auto">
          <a:xfrm>
            <a:off x="89504" y="106143"/>
            <a:ext cx="1026112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62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9829D-B57C-4A20-BDDC-EA996D91650C}" type="datetime1">
              <a:rPr lang="ru-RU" smtClean="0">
                <a:solidFill>
                  <a:prstClr val="black"/>
                </a:solidFill>
              </a:rPr>
              <a:pPr/>
              <a:t>14.12.2018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r>
              <a:rPr lang="ru-RU" dirty="0" smtClean="0">
                <a:solidFill>
                  <a:prstClr val="black"/>
                </a:solidFill>
              </a:rPr>
              <a:t>‹#›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" name="Picture 2" descr="C:\Users\user\Documents\! Логотип ЦНИИОИЗ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43"/>
          <a:stretch/>
        </p:blipFill>
        <p:spPr bwMode="auto">
          <a:xfrm>
            <a:off x="89504" y="106143"/>
            <a:ext cx="1026112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56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8834" y="190500"/>
            <a:ext cx="8743950" cy="53340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19" tIns="35660" rIns="71319" bIns="35660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1524002"/>
            <a:ext cx="5829300" cy="2647817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3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0100" y="4318000"/>
            <a:ext cx="5829300" cy="5715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600" cap="all" baseline="0">
                <a:solidFill>
                  <a:schemeClr val="bg1"/>
                </a:solidFill>
              </a:defRPr>
            </a:lvl1pPr>
            <a:lvl2pPr marL="356593" indent="0" algn="l" rtl="0">
              <a:buNone/>
              <a:defRPr sz="1600"/>
            </a:lvl2pPr>
            <a:lvl3pPr marL="713185" indent="0" algn="l" rtl="0">
              <a:buNone/>
              <a:defRPr sz="1500"/>
            </a:lvl3pPr>
            <a:lvl4pPr marL="1069779" indent="0" algn="l" rtl="0">
              <a:buNone/>
              <a:defRPr sz="1200"/>
            </a:lvl4pPr>
            <a:lvl5pPr marL="1426371" indent="0" algn="l" rtl="0">
              <a:buNone/>
              <a:defRPr sz="1200"/>
            </a:lvl5pPr>
            <a:lvl6pPr marL="1782965" indent="0" algn="l" rtl="0">
              <a:buNone/>
              <a:defRPr sz="1200"/>
            </a:lvl6pPr>
            <a:lvl7pPr marL="2139557" indent="0" algn="l" rtl="0">
              <a:buNone/>
              <a:defRPr sz="1200"/>
            </a:lvl7pPr>
            <a:lvl8pPr marL="2496150" indent="0" algn="l" rtl="0">
              <a:buNone/>
              <a:defRPr sz="1200"/>
            </a:lvl8pPr>
            <a:lvl9pPr marL="2852743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6287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00100" y="1521355"/>
            <a:ext cx="3600450" cy="3812646"/>
          </a:xfrm>
        </p:spPr>
        <p:txBody>
          <a:bodyPr rtlCol="0">
            <a:normAutofit/>
          </a:bodyPr>
          <a:lstStyle>
            <a:lvl1pPr algn="l" rtl="0">
              <a:defRPr sz="1900"/>
            </a:lvl1pPr>
            <a:lvl2pPr algn="l" rtl="0">
              <a:defRPr sz="1600"/>
            </a:lvl2pPr>
            <a:lvl3pPr algn="l" rtl="0">
              <a:defRPr sz="15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43450" y="1521355"/>
            <a:ext cx="3600450" cy="3812646"/>
          </a:xfrm>
        </p:spPr>
        <p:txBody>
          <a:bodyPr rtlCol="0">
            <a:normAutofit/>
          </a:bodyPr>
          <a:lstStyle>
            <a:lvl1pPr algn="l" rtl="0">
              <a:defRPr sz="1900"/>
            </a:lvl1pPr>
            <a:lvl2pPr algn="l" rtl="0">
              <a:defRPr sz="1600"/>
            </a:lvl2pPr>
            <a:lvl3pPr algn="l" rtl="0">
              <a:defRPr sz="15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3BEA7F-E6CB-45D2-B045-A4244844BD6E}" type="datetime1">
              <a:rPr lang="ru-RU" smtClean="0">
                <a:solidFill>
                  <a:prstClr val="black"/>
                </a:solidFill>
              </a:rPr>
              <a:pPr/>
              <a:t>14.12.2018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r>
              <a:rPr lang="ru-RU" dirty="0" smtClean="0">
                <a:solidFill>
                  <a:prstClr val="black"/>
                </a:solidFill>
              </a:rPr>
              <a:t>‹#›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" name="Picture 2" descr="C:\Users\user\Documents\! Логотип ЦНИИОИЗ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43"/>
          <a:stretch/>
        </p:blipFill>
        <p:spPr bwMode="auto">
          <a:xfrm>
            <a:off x="89504" y="106143"/>
            <a:ext cx="923469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32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0100" y="1523999"/>
            <a:ext cx="3600450" cy="635000"/>
          </a:xfrm>
        </p:spPr>
        <p:txBody>
          <a:bodyPr rtlCol="0" anchor="ctr">
            <a:noAutofit/>
          </a:bodyPr>
          <a:lstStyle>
            <a:lvl1pPr marL="0" indent="0" algn="l" rtl="0">
              <a:buNone/>
              <a:defRPr sz="19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56593" indent="0" algn="l" rtl="0">
              <a:buNone/>
              <a:defRPr sz="1600" b="1"/>
            </a:lvl2pPr>
            <a:lvl3pPr marL="713185" indent="0" algn="l" rtl="0">
              <a:buNone/>
              <a:defRPr sz="1500" b="1"/>
            </a:lvl3pPr>
            <a:lvl4pPr marL="1069779" indent="0" algn="l" rtl="0">
              <a:buNone/>
              <a:defRPr sz="1200" b="1"/>
            </a:lvl4pPr>
            <a:lvl5pPr marL="1426371" indent="0" algn="l" rtl="0">
              <a:buNone/>
              <a:defRPr sz="1200" b="1"/>
            </a:lvl5pPr>
            <a:lvl6pPr marL="1782965" indent="0" algn="l" rtl="0">
              <a:buNone/>
              <a:defRPr sz="1200" b="1"/>
            </a:lvl6pPr>
            <a:lvl7pPr marL="2139557" indent="0" algn="l" rtl="0">
              <a:buNone/>
              <a:defRPr sz="1200" b="1"/>
            </a:lvl7pPr>
            <a:lvl8pPr marL="2496150" indent="0" algn="l" rtl="0">
              <a:buNone/>
              <a:defRPr sz="1200" b="1"/>
            </a:lvl8pPr>
            <a:lvl9pPr marL="2852743" indent="0" algn="l" rtl="0">
              <a:buNone/>
              <a:defRPr sz="12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00100" y="2159000"/>
            <a:ext cx="3600450" cy="3175029"/>
          </a:xfrm>
        </p:spPr>
        <p:txBody>
          <a:bodyPr rtlCol="0">
            <a:normAutofit/>
          </a:bodyPr>
          <a:lstStyle>
            <a:lvl1pPr algn="l" rtl="0">
              <a:defRPr sz="1900"/>
            </a:lvl1pPr>
            <a:lvl2pPr algn="l" rtl="0">
              <a:defRPr sz="1600"/>
            </a:lvl2pPr>
            <a:lvl3pPr algn="l" rtl="0">
              <a:defRPr sz="15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43450" y="1523999"/>
            <a:ext cx="3600450" cy="635000"/>
          </a:xfrm>
        </p:spPr>
        <p:txBody>
          <a:bodyPr rtlCol="0" anchor="ctr">
            <a:noAutofit/>
          </a:bodyPr>
          <a:lstStyle>
            <a:lvl1pPr marL="0" indent="0" algn="l" rtl="0">
              <a:buNone/>
              <a:defRPr sz="19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56593" indent="0" algn="l" rtl="0">
              <a:buNone/>
              <a:defRPr sz="1600" b="1"/>
            </a:lvl2pPr>
            <a:lvl3pPr marL="713185" indent="0" algn="l" rtl="0">
              <a:buNone/>
              <a:defRPr sz="1500" b="1"/>
            </a:lvl3pPr>
            <a:lvl4pPr marL="1069779" indent="0" algn="l" rtl="0">
              <a:buNone/>
              <a:defRPr sz="1200" b="1"/>
            </a:lvl4pPr>
            <a:lvl5pPr marL="1426371" indent="0" algn="l" rtl="0">
              <a:buNone/>
              <a:defRPr sz="1200" b="1"/>
            </a:lvl5pPr>
            <a:lvl6pPr marL="1782965" indent="0" algn="l" rtl="0">
              <a:buNone/>
              <a:defRPr sz="1200" b="1"/>
            </a:lvl6pPr>
            <a:lvl7pPr marL="2139557" indent="0" algn="l" rtl="0">
              <a:buNone/>
              <a:defRPr sz="1200" b="1"/>
            </a:lvl7pPr>
            <a:lvl8pPr marL="2496150" indent="0" algn="l" rtl="0">
              <a:buNone/>
              <a:defRPr sz="1200" b="1"/>
            </a:lvl8pPr>
            <a:lvl9pPr marL="2852743" indent="0" algn="l" rtl="0">
              <a:buNone/>
              <a:defRPr sz="12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43450" y="2159000"/>
            <a:ext cx="3600450" cy="3175029"/>
          </a:xfrm>
        </p:spPr>
        <p:txBody>
          <a:bodyPr rtlCol="0">
            <a:normAutofit/>
          </a:bodyPr>
          <a:lstStyle>
            <a:lvl1pPr algn="l" rtl="0">
              <a:defRPr sz="1900"/>
            </a:lvl1pPr>
            <a:lvl2pPr algn="l" rtl="0">
              <a:defRPr sz="1600"/>
            </a:lvl2pPr>
            <a:lvl3pPr algn="l" rtl="0">
              <a:defRPr sz="15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44BA3C-56A0-429C-B5E3-71243F733EAB}" type="datetime1">
              <a:rPr lang="ru-RU" smtClean="0">
                <a:solidFill>
                  <a:prstClr val="black"/>
                </a:solidFill>
              </a:rPr>
              <a:pPr/>
              <a:t>14.12.2018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r>
              <a:rPr lang="ru-RU" dirty="0" smtClean="0">
                <a:solidFill>
                  <a:prstClr val="black"/>
                </a:solidFill>
              </a:rPr>
              <a:t>‹#›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" name="Picture 2" descr="C:\Users\user\Documents\! Логотип ЦНИИОИЗ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43"/>
          <a:stretch/>
        </p:blipFill>
        <p:spPr bwMode="auto">
          <a:xfrm>
            <a:off x="89504" y="106143"/>
            <a:ext cx="1026112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5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наз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E0A014-20DE-4900-B823-1BB09896F7E2}" type="datetime1">
              <a:rPr lang="ru-RU" smtClean="0">
                <a:solidFill>
                  <a:prstClr val="black"/>
                </a:solidFill>
              </a:rPr>
              <a:pPr/>
              <a:t>14.12.2018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r>
              <a:rPr lang="ru-RU" dirty="0" smtClean="0">
                <a:solidFill>
                  <a:prstClr val="black"/>
                </a:solidFill>
              </a:rPr>
              <a:t>‹#›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Picture 2" descr="C:\Users\user\Documents\! Логотип ЦНИИОИЗ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43"/>
          <a:stretch/>
        </p:blipFill>
        <p:spPr bwMode="auto">
          <a:xfrm>
            <a:off x="89504" y="106143"/>
            <a:ext cx="1026112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34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7688A53-D913-44A7-A507-1C1765278BCF}" type="datetime1">
              <a:rPr lang="ru-RU" smtClean="0">
                <a:solidFill>
                  <a:prstClr val="black"/>
                </a:solidFill>
              </a:rPr>
              <a:pPr/>
              <a:t>14.12.2018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r>
              <a:rPr lang="ru-RU" dirty="0" smtClean="0">
                <a:solidFill>
                  <a:prstClr val="black"/>
                </a:solidFill>
              </a:rPr>
              <a:t>‹#›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" name="Picture 2" descr="C:\Users\user\Documents\! Логотип ЦНИИОИЗ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43"/>
          <a:stretch/>
        </p:blipFill>
        <p:spPr bwMode="auto">
          <a:xfrm>
            <a:off x="89504" y="106143"/>
            <a:ext cx="1026112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21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256609" y="0"/>
            <a:ext cx="3885010" cy="5715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19" tIns="35660" rIns="71319" bIns="35660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41753" y="190500"/>
            <a:ext cx="3514725" cy="53340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19" tIns="35660" rIns="71319" bIns="35660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525" y="2667000"/>
            <a:ext cx="2949178" cy="1460500"/>
          </a:xfrm>
        </p:spPr>
        <p:txBody>
          <a:bodyPr rtlCol="0" anchor="b">
            <a:normAutofit/>
          </a:bodyPr>
          <a:lstStyle>
            <a:lvl1pPr algn="l" rtl="0">
              <a:defRPr sz="28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508002"/>
            <a:ext cx="4057650" cy="5016501"/>
          </a:xfrm>
        </p:spPr>
        <p:txBody>
          <a:bodyPr rtlCol="0">
            <a:normAutofit/>
          </a:bodyPr>
          <a:lstStyle>
            <a:lvl1pPr algn="l" rtl="0">
              <a:defRPr sz="1900"/>
            </a:lvl1pPr>
            <a:lvl2pPr algn="l" rtl="0">
              <a:defRPr sz="1600"/>
            </a:lvl2pPr>
            <a:lvl3pPr algn="l" rtl="0">
              <a:defRPr sz="15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4525" y="4191000"/>
            <a:ext cx="2949178" cy="1143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200">
                <a:solidFill>
                  <a:schemeClr val="bg1"/>
                </a:solidFill>
              </a:defRPr>
            </a:lvl1pPr>
            <a:lvl2pPr marL="356593" indent="0" algn="l" rtl="0">
              <a:buNone/>
              <a:defRPr sz="1200"/>
            </a:lvl2pPr>
            <a:lvl3pPr marL="713185" indent="0" algn="l" rtl="0">
              <a:buNone/>
              <a:defRPr sz="900"/>
            </a:lvl3pPr>
            <a:lvl4pPr marL="1069779" indent="0" algn="l" rtl="0">
              <a:buNone/>
              <a:defRPr sz="900"/>
            </a:lvl4pPr>
            <a:lvl5pPr marL="1426371" indent="0" algn="l" rtl="0">
              <a:buNone/>
              <a:defRPr sz="900"/>
            </a:lvl5pPr>
            <a:lvl6pPr marL="1782965" indent="0" algn="l" rtl="0">
              <a:buNone/>
              <a:defRPr sz="900"/>
            </a:lvl6pPr>
            <a:lvl7pPr marL="2139557" indent="0" algn="l" rtl="0">
              <a:buNone/>
              <a:defRPr sz="900"/>
            </a:lvl7pPr>
            <a:lvl8pPr marL="2496150" indent="0" algn="l" rtl="0">
              <a:buNone/>
              <a:defRPr sz="900"/>
            </a:lvl8pPr>
            <a:lvl9pPr marL="2852743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pic>
        <p:nvPicPr>
          <p:cNvPr id="10" name="Picture 2" descr="C:\Users\user\Documents\! Логотип ЦНИИОИЗ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43"/>
          <a:stretch/>
        </p:blipFill>
        <p:spPr bwMode="auto">
          <a:xfrm>
            <a:off x="89504" y="106143"/>
            <a:ext cx="923469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4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844F5-5C5D-4D06-93A8-AFFDBB32D9B6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88013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256609" y="0"/>
            <a:ext cx="3885010" cy="5715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19" tIns="35660" rIns="71319" bIns="35660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41753" y="190500"/>
            <a:ext cx="3514725" cy="5334000"/>
          </a:xfrm>
          <a:prstGeom prst="rect">
            <a:avLst/>
          </a:prstGeom>
          <a:noFill/>
          <a:ln w="1587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19" tIns="35660" rIns="71319" bIns="35660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6430" y="2667000"/>
            <a:ext cx="2949178" cy="1460500"/>
          </a:xfrm>
          <a:solidFill>
            <a:srgbClr val="0070C0"/>
          </a:solidFill>
        </p:spPr>
        <p:txBody>
          <a:bodyPr rtlCol="0" anchor="b">
            <a:normAutofit/>
          </a:bodyPr>
          <a:lstStyle>
            <a:lvl1pPr algn="l" rtl="0">
              <a:defRPr sz="28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3"/>
            <a:ext cx="5256608" cy="5714999"/>
          </a:xfrm>
        </p:spPr>
        <p:txBody>
          <a:bodyPr tIns="356593" rtlCol="0">
            <a:normAutofit/>
          </a:bodyPr>
          <a:lstStyle>
            <a:lvl1pPr marL="0" indent="0" algn="ctr" rtl="0">
              <a:buNone/>
              <a:defRPr sz="1900"/>
            </a:lvl1pPr>
            <a:lvl2pPr marL="356593" indent="0" algn="l" rtl="0">
              <a:buNone/>
              <a:defRPr sz="2200"/>
            </a:lvl2pPr>
            <a:lvl3pPr marL="713185" indent="0" algn="l" rtl="0">
              <a:buNone/>
              <a:defRPr sz="1900"/>
            </a:lvl3pPr>
            <a:lvl4pPr marL="1069779" indent="0" algn="l" rtl="0">
              <a:buNone/>
              <a:defRPr sz="1600"/>
            </a:lvl4pPr>
            <a:lvl5pPr marL="1426371" indent="0" algn="l" rtl="0">
              <a:buNone/>
              <a:defRPr sz="1600"/>
            </a:lvl5pPr>
            <a:lvl6pPr marL="1782965" indent="0" algn="l" rtl="0">
              <a:buNone/>
              <a:defRPr sz="1600"/>
            </a:lvl6pPr>
            <a:lvl7pPr marL="2139557" indent="0" algn="l" rtl="0">
              <a:buNone/>
              <a:defRPr sz="1600"/>
            </a:lvl7pPr>
            <a:lvl8pPr marL="2496150" indent="0" algn="l" rtl="0">
              <a:buNone/>
              <a:defRPr sz="1600"/>
            </a:lvl8pPr>
            <a:lvl9pPr marL="2852743" indent="0" algn="l" rtl="0">
              <a:buNone/>
              <a:defRPr sz="16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6430" y="4191000"/>
            <a:ext cx="2949178" cy="1145540"/>
          </a:xfrm>
        </p:spPr>
        <p:txBody>
          <a:bodyPr rtlCol="0"/>
          <a:lstStyle>
            <a:lvl1pPr marL="0" indent="0" algn="l" rtl="0">
              <a:buNone/>
              <a:defRPr sz="1200">
                <a:solidFill>
                  <a:schemeClr val="bg1"/>
                </a:solidFill>
              </a:defRPr>
            </a:lvl1pPr>
            <a:lvl2pPr marL="356593" indent="0" algn="l" rtl="0">
              <a:buNone/>
              <a:defRPr sz="1200"/>
            </a:lvl2pPr>
            <a:lvl3pPr marL="713185" indent="0" algn="l" rtl="0">
              <a:buNone/>
              <a:defRPr sz="900"/>
            </a:lvl3pPr>
            <a:lvl4pPr marL="1069779" indent="0" algn="l" rtl="0">
              <a:buNone/>
              <a:defRPr sz="900"/>
            </a:lvl4pPr>
            <a:lvl5pPr marL="1426371" indent="0" algn="l" rtl="0">
              <a:buNone/>
              <a:defRPr sz="900"/>
            </a:lvl5pPr>
            <a:lvl6pPr marL="1782965" indent="0" algn="l" rtl="0">
              <a:buNone/>
              <a:defRPr sz="900"/>
            </a:lvl6pPr>
            <a:lvl7pPr marL="2139557" indent="0" algn="l" rtl="0">
              <a:buNone/>
              <a:defRPr sz="900"/>
            </a:lvl7pPr>
            <a:lvl8pPr marL="2496150" indent="0" algn="l" rtl="0">
              <a:buNone/>
              <a:defRPr sz="900"/>
            </a:lvl8pPr>
            <a:lvl9pPr marL="2852743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pic>
        <p:nvPicPr>
          <p:cNvPr id="7" name="Picture 2" descr="C:\Users\user\Documents\! Логотип ЦНИИОИЗ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43"/>
          <a:stretch/>
        </p:blipFill>
        <p:spPr bwMode="auto">
          <a:xfrm>
            <a:off x="89504" y="106143"/>
            <a:ext cx="1026112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41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1E8517-E725-4140-B786-47ACD3D5B445}" type="datetime1">
              <a:rPr lang="ru-RU" smtClean="0">
                <a:solidFill>
                  <a:prstClr val="black"/>
                </a:solidFill>
              </a:rPr>
              <a:pPr/>
              <a:t>14.12.2018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r>
              <a:rPr lang="ru-RU" dirty="0" smtClean="0">
                <a:solidFill>
                  <a:prstClr val="black"/>
                </a:solidFill>
              </a:rPr>
              <a:t>‹#›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" name="Picture 2" descr="C:\Users\user\Documents\! Логотип ЦНИИОИЗ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43"/>
          <a:stretch/>
        </p:blipFill>
        <p:spPr bwMode="auto">
          <a:xfrm>
            <a:off x="89504" y="106143"/>
            <a:ext cx="923469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73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486650" y="0"/>
            <a:ext cx="1657350" cy="5715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19" tIns="35660" rIns="71319" bIns="35660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43802" y="381001"/>
            <a:ext cx="1543051" cy="49530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3"/>
            <a:ext cx="6800850" cy="4952999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013F61E-9D52-4438-823D-DBF4E5AC1138}" type="datetime1">
              <a:rPr lang="ru-RU" smtClean="0">
                <a:solidFill>
                  <a:prstClr val="black"/>
                </a:solidFill>
              </a:rPr>
              <a:pPr/>
              <a:t>14.12.2018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r>
              <a:rPr lang="ru-RU" dirty="0" smtClean="0">
                <a:solidFill>
                  <a:prstClr val="black"/>
                </a:solidFill>
              </a:rPr>
              <a:t>‹#›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" name="Picture 2" descr="C:\Users\user\Documents\! Логотип ЦНИИОИЗ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43"/>
          <a:stretch/>
        </p:blipFill>
        <p:spPr bwMode="auto">
          <a:xfrm>
            <a:off x="89504" y="106143"/>
            <a:ext cx="1026112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03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24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5715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60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291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20006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72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32EA6-4B8B-4F62-ABE2-1B06B1B371F6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554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5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5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07DF9-34EA-4A41-ABAA-8C978CA3B2DF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7216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100" b="1"/>
            </a:lvl2pPr>
            <a:lvl3pPr marL="914304" indent="0">
              <a:buNone/>
              <a:defRPr sz="1800" b="1"/>
            </a:lvl3pPr>
            <a:lvl4pPr marL="1371456" indent="0">
              <a:buNone/>
              <a:defRPr sz="1600" b="1"/>
            </a:lvl4pPr>
            <a:lvl5pPr marL="1828608" indent="0">
              <a:buNone/>
              <a:defRPr sz="1600" b="1"/>
            </a:lvl5pPr>
            <a:lvl6pPr marL="2285760" indent="0">
              <a:buNone/>
              <a:defRPr sz="1600" b="1"/>
            </a:lvl6pPr>
            <a:lvl7pPr marL="2742911" indent="0">
              <a:buNone/>
              <a:defRPr sz="1600" b="1"/>
            </a:lvl7pPr>
            <a:lvl8pPr marL="3200065" indent="0">
              <a:buNone/>
              <a:defRPr sz="1600" b="1"/>
            </a:lvl8pPr>
            <a:lvl9pPr marL="365721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2" y="1279263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100" b="1"/>
            </a:lvl2pPr>
            <a:lvl3pPr marL="914304" indent="0">
              <a:buNone/>
              <a:defRPr sz="1800" b="1"/>
            </a:lvl3pPr>
            <a:lvl4pPr marL="1371456" indent="0">
              <a:buNone/>
              <a:defRPr sz="1600" b="1"/>
            </a:lvl4pPr>
            <a:lvl5pPr marL="1828608" indent="0">
              <a:buNone/>
              <a:defRPr sz="1600" b="1"/>
            </a:lvl5pPr>
            <a:lvl6pPr marL="2285760" indent="0">
              <a:buNone/>
              <a:defRPr sz="1600" b="1"/>
            </a:lvl6pPr>
            <a:lvl7pPr marL="2742911" indent="0">
              <a:buNone/>
              <a:defRPr sz="1600" b="1"/>
            </a:lvl7pPr>
            <a:lvl8pPr marL="3200065" indent="0">
              <a:buNone/>
              <a:defRPr sz="1600" b="1"/>
            </a:lvl8pPr>
            <a:lvl9pPr marL="365721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2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24880-F090-45BF-9C02-7F3A7E424FB5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713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6E02E-3AE3-4995-99D1-A0B2F5A714E4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722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D1AD8-CCA5-425F-8C37-8FD9F524D0D3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116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27544"/>
            <a:ext cx="3008313" cy="968376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8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195920"/>
            <a:ext cx="3008313" cy="3909219"/>
          </a:xfrm>
        </p:spPr>
        <p:txBody>
          <a:bodyPr/>
          <a:lstStyle>
            <a:lvl1pPr marL="0" indent="0">
              <a:buNone/>
              <a:defRPr sz="1500"/>
            </a:lvl1pPr>
            <a:lvl2pPr marL="457152" indent="0">
              <a:buNone/>
              <a:defRPr sz="1200"/>
            </a:lvl2pPr>
            <a:lvl3pPr marL="914304" indent="0">
              <a:buNone/>
              <a:defRPr sz="1000"/>
            </a:lvl3pPr>
            <a:lvl4pPr marL="1371456" indent="0">
              <a:buNone/>
              <a:defRPr sz="900"/>
            </a:lvl4pPr>
            <a:lvl5pPr marL="1828608" indent="0">
              <a:buNone/>
              <a:defRPr sz="900"/>
            </a:lvl5pPr>
            <a:lvl6pPr marL="2285760" indent="0">
              <a:buNone/>
              <a:defRPr sz="900"/>
            </a:lvl6pPr>
            <a:lvl7pPr marL="2742911" indent="0">
              <a:buNone/>
              <a:defRPr sz="900"/>
            </a:lvl7pPr>
            <a:lvl8pPr marL="3200065" indent="0">
              <a:buNone/>
              <a:defRPr sz="900"/>
            </a:lvl8pPr>
            <a:lvl9pPr marL="365721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00BCE-F858-4568-ADF1-A7F58BE641D0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3874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2" indent="0">
              <a:buNone/>
              <a:defRPr sz="2800"/>
            </a:lvl2pPr>
            <a:lvl3pPr marL="914304" indent="0">
              <a:buNone/>
              <a:defRPr sz="2400"/>
            </a:lvl3pPr>
            <a:lvl4pPr marL="1371456" indent="0">
              <a:buNone/>
              <a:defRPr sz="2100"/>
            </a:lvl4pPr>
            <a:lvl5pPr marL="1828608" indent="0">
              <a:buNone/>
              <a:defRPr sz="2100"/>
            </a:lvl5pPr>
            <a:lvl6pPr marL="2285760" indent="0">
              <a:buNone/>
              <a:defRPr sz="2100"/>
            </a:lvl6pPr>
            <a:lvl7pPr marL="2742911" indent="0">
              <a:buNone/>
              <a:defRPr sz="2100"/>
            </a:lvl7pPr>
            <a:lvl8pPr marL="3200065" indent="0">
              <a:buNone/>
              <a:defRPr sz="2100"/>
            </a:lvl8pPr>
            <a:lvl9pPr marL="3657216" indent="0">
              <a:buNone/>
              <a:defRPr sz="21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500"/>
            </a:lvl1pPr>
            <a:lvl2pPr marL="457152" indent="0">
              <a:buNone/>
              <a:defRPr sz="1200"/>
            </a:lvl2pPr>
            <a:lvl3pPr marL="914304" indent="0">
              <a:buNone/>
              <a:defRPr sz="1000"/>
            </a:lvl3pPr>
            <a:lvl4pPr marL="1371456" indent="0">
              <a:buNone/>
              <a:defRPr sz="900"/>
            </a:lvl4pPr>
            <a:lvl5pPr marL="1828608" indent="0">
              <a:buNone/>
              <a:defRPr sz="900"/>
            </a:lvl5pPr>
            <a:lvl6pPr marL="2285760" indent="0">
              <a:buNone/>
              <a:defRPr sz="900"/>
            </a:lvl6pPr>
            <a:lvl7pPr marL="2742911" indent="0">
              <a:buNone/>
              <a:defRPr sz="900"/>
            </a:lvl7pPr>
            <a:lvl8pPr marL="3200065" indent="0">
              <a:buNone/>
              <a:defRPr sz="900"/>
            </a:lvl8pPr>
            <a:lvl9pPr marL="365721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2FA6D-1671-48BE-B4EE-5683DD1C4CF0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00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28866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333501"/>
            <a:ext cx="8229600" cy="37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63"/>
            <a:ext cx="2133600" cy="304271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F8DEC8-84EF-46FB-8142-796BCF0E6D05}" type="datetime1">
              <a:rPr lang="ru-RU"/>
              <a:pPr>
                <a:defRPr/>
              </a:pPr>
              <a:t>14.12.2018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63"/>
            <a:ext cx="2895600" cy="304271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63"/>
            <a:ext cx="2133600" cy="304271"/>
          </a:xfrm>
          <a:prstGeom prst="rect">
            <a:avLst/>
          </a:prstGeom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723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1" indent="-28572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79" indent="-22857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2" indent="-22857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5" indent="-22857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5" indent="-228577" algn="l" defTabSz="91430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87" indent="-228577" algn="l" defTabSz="91430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1" indent="-228577" algn="l" defTabSz="91430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1" indent="-228577" algn="l" defTabSz="91430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9143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4" algn="l" defTabSz="9143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6" algn="l" defTabSz="9143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8" algn="l" defTabSz="9143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0" algn="l" defTabSz="9143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1" algn="l" defTabSz="9143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5" algn="l" defTabSz="9143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16" algn="l" defTabSz="9143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9D9D9"/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красная панель"/>
          <p:cNvSpPr/>
          <p:nvPr/>
        </p:nvSpPr>
        <p:spPr>
          <a:xfrm>
            <a:off x="1" y="1"/>
            <a:ext cx="9141618" cy="127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19" tIns="35660" rIns="71319" bIns="35660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5850" y="82685"/>
            <a:ext cx="8058150" cy="1104636"/>
          </a:xfrm>
          <a:prstGeom prst="rect">
            <a:avLst/>
          </a:prstGeom>
        </p:spPr>
        <p:txBody>
          <a:bodyPr vert="horz" lIns="71319" tIns="35660" rIns="71319" bIns="35660" rtlCol="0" anchor="ctr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3000" y="1524002"/>
            <a:ext cx="8001000" cy="3810001"/>
          </a:xfrm>
          <a:prstGeom prst="rect">
            <a:avLst/>
          </a:prstGeom>
        </p:spPr>
        <p:txBody>
          <a:bodyPr vert="horz" lIns="71319" tIns="35660" rIns="71319" bIns="3566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00850" y="5401469"/>
            <a:ext cx="800100" cy="199763"/>
          </a:xfrm>
          <a:prstGeom prst="rect">
            <a:avLst/>
          </a:prstGeom>
        </p:spPr>
        <p:txBody>
          <a:bodyPr vert="horz" lIns="71319" tIns="35660" rIns="71319" bIns="35660" rtlCol="0" anchor="ctr"/>
          <a:lstStyle>
            <a:lvl1pPr algn="r" rtl="0">
              <a:defRPr sz="700">
                <a:solidFill>
                  <a:schemeClr val="tx1"/>
                </a:solidFill>
              </a:defRPr>
            </a:lvl1pPr>
          </a:lstStyle>
          <a:p>
            <a:fld id="{C1FD75C4-D126-44D3-9683-F91CBFE3C28C}" type="datetime1">
              <a:rPr lang="ru-RU" smtClean="0">
                <a:solidFill>
                  <a:prstClr val="black"/>
                </a:solidFill>
              </a:rPr>
              <a:pPr/>
              <a:t>14.12.2018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00100" y="5401469"/>
            <a:ext cx="5886450" cy="199763"/>
          </a:xfrm>
          <a:prstGeom prst="rect">
            <a:avLst/>
          </a:prstGeom>
        </p:spPr>
        <p:txBody>
          <a:bodyPr vert="horz" lIns="71319" tIns="35660" rIns="71319" bIns="35660" rtlCol="0" anchor="ctr"/>
          <a:lstStyle>
            <a:lvl1pPr algn="l" rtl="0">
              <a:defRPr sz="700">
                <a:solidFill>
                  <a:schemeClr val="tx1"/>
                </a:solidFill>
              </a:defRPr>
            </a:lvl1pPr>
          </a:lstStyle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15250" y="5401469"/>
            <a:ext cx="628650" cy="199763"/>
          </a:xfrm>
          <a:prstGeom prst="rect">
            <a:avLst/>
          </a:prstGeom>
        </p:spPr>
        <p:txBody>
          <a:bodyPr vert="horz" lIns="71319" tIns="35660" rIns="71319" bIns="35660" rtlCol="0" anchor="ctr"/>
          <a:lstStyle>
            <a:lvl1pPr algn="r" rtl="0">
              <a:defRPr sz="700">
                <a:solidFill>
                  <a:schemeClr val="tx1"/>
                </a:solidFill>
              </a:defRPr>
            </a:lvl1pPr>
          </a:lstStyle>
          <a:p>
            <a:r>
              <a:rPr lang="ru-RU" dirty="0" smtClean="0">
                <a:solidFill>
                  <a:prstClr val="black"/>
                </a:solidFill>
              </a:rPr>
              <a:t>‹#›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6386" name="Picture 2" descr="Логотип ПМГМУ им. И.М. Сеченова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" y="0"/>
            <a:ext cx="979714" cy="127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73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713185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8296" indent="-178296" algn="l" defTabSz="713185" rtl="0" eaLnBrk="1" latinLnBrk="0" hangingPunct="1">
        <a:lnSpc>
          <a:spcPct val="90000"/>
        </a:lnSpc>
        <a:spcBef>
          <a:spcPts val="1404"/>
        </a:spcBef>
        <a:buSzPct val="100000"/>
        <a:buFont typeface="Arial" pitchFamily="34" charset="0"/>
        <a:buChar char="▪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56593" indent="-178296" algn="l" defTabSz="713185" rtl="0" eaLnBrk="1" latinLnBrk="0" hangingPunct="1">
        <a:lnSpc>
          <a:spcPct val="90000"/>
        </a:lnSpc>
        <a:spcBef>
          <a:spcPts val="468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34890" indent="-142636" algn="l" defTabSz="713185" rtl="0" eaLnBrk="1" latinLnBrk="0" hangingPunct="1">
        <a:lnSpc>
          <a:spcPct val="90000"/>
        </a:lnSpc>
        <a:spcBef>
          <a:spcPts val="468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677527" indent="-142390" algn="l" defTabSz="713185" rtl="0" eaLnBrk="1" latinLnBrk="0" hangingPunct="1">
        <a:lnSpc>
          <a:spcPct val="90000"/>
        </a:lnSpc>
        <a:spcBef>
          <a:spcPts val="468"/>
        </a:spcBef>
        <a:buSzPct val="100000"/>
        <a:buFont typeface="Arial" pitchFamily="34" charset="0"/>
        <a:buChar char="▪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820164" indent="-142636" algn="l" defTabSz="713185" rtl="0" eaLnBrk="1" latinLnBrk="0" hangingPunct="1">
        <a:lnSpc>
          <a:spcPct val="90000"/>
        </a:lnSpc>
        <a:spcBef>
          <a:spcPts val="468"/>
        </a:spcBef>
        <a:buSzPct val="100000"/>
        <a:buFont typeface="Arial" pitchFamily="34" charset="0"/>
        <a:buChar char="▪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962801" indent="-142636" algn="l" defTabSz="713185" rtl="0" eaLnBrk="1" latinLnBrk="0" hangingPunct="1">
        <a:lnSpc>
          <a:spcPct val="90000"/>
        </a:lnSpc>
        <a:spcBef>
          <a:spcPts val="312"/>
        </a:spcBef>
        <a:buSzPct val="100000"/>
        <a:buFont typeface="Arial" pitchFamily="34" charset="0"/>
        <a:buChar char="▪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105439" indent="-142636" algn="l" defTabSz="713185" rtl="0" eaLnBrk="1" latinLnBrk="0" hangingPunct="1">
        <a:lnSpc>
          <a:spcPct val="90000"/>
        </a:lnSpc>
        <a:spcBef>
          <a:spcPts val="312"/>
        </a:spcBef>
        <a:buSzPct val="100000"/>
        <a:buFont typeface="Arial" pitchFamily="34" charset="0"/>
        <a:buChar char="▪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248075" indent="-142636" algn="l" defTabSz="713185" rtl="0" eaLnBrk="1" latinLnBrk="0" hangingPunct="1">
        <a:lnSpc>
          <a:spcPct val="90000"/>
        </a:lnSpc>
        <a:spcBef>
          <a:spcPts val="312"/>
        </a:spcBef>
        <a:buSzPct val="100000"/>
        <a:buFont typeface="Arial" pitchFamily="34" charset="0"/>
        <a:buChar char="▪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390711" indent="-142636" algn="l" defTabSz="713185" rtl="0" eaLnBrk="1" latinLnBrk="0" hangingPunct="1">
        <a:lnSpc>
          <a:spcPct val="90000"/>
        </a:lnSpc>
        <a:spcBef>
          <a:spcPts val="312"/>
        </a:spcBef>
        <a:buSzPct val="100000"/>
        <a:buFont typeface="Arial" pitchFamily="34" charset="0"/>
        <a:buChar char="▪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7131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93" algn="l" defTabSz="7131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13185" algn="l" defTabSz="7131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69779" algn="l" defTabSz="7131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371" algn="l" defTabSz="7131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782965" algn="l" defTabSz="7131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139557" algn="l" defTabSz="7131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496150" algn="l" defTabSz="7131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52743" algn="l" defTabSz="7131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zdravmanager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7" y="2737488"/>
            <a:ext cx="8028707" cy="2664296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ru-RU" altLang="ru-RU" sz="4000" b="1" dirty="0">
                <a:solidFill>
                  <a:schemeClr val="bg1"/>
                </a:solidFill>
              </a:rPr>
              <a:t>Сбор и обработка </a:t>
            </a:r>
          </a:p>
          <a:p>
            <a:pPr eaLnBrk="1" hangingPunct="1">
              <a:spcBef>
                <a:spcPts val="0"/>
              </a:spcBef>
            </a:pPr>
            <a:r>
              <a:rPr lang="ru-RU" altLang="ru-RU" sz="4000" b="1" dirty="0">
                <a:solidFill>
                  <a:schemeClr val="bg1"/>
                </a:solidFill>
              </a:rPr>
              <a:t>медицинской статистики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6084171" y="4806280"/>
            <a:ext cx="2930123" cy="331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  <a:normAutofit fontScale="47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8613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72261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758391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344522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930652" indent="0" algn="ctr" defTabSz="1172261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516782" indent="0" algn="ctr" defTabSz="1172261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102913" indent="0" algn="ctr" defTabSz="1172261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689043" indent="0" algn="ctr" defTabSz="1172261" rtl="0" eaLnBrk="1" latinLnBrk="0" hangingPunct="1">
              <a:spcBef>
                <a:spcPct val="20000"/>
              </a:spcBef>
              <a:buFont typeface="Arial" pitchFamily="34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b="1" smtClean="0">
                <a:solidFill>
                  <a:schemeClr val="bg1"/>
                </a:solidFill>
              </a:rPr>
              <a:t>Н.А. ГОЛУБЕВ  к.м.н.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5104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D0D0D"/>
                </a:solidFill>
              </a:rPr>
              <a:t>Подготовительные мероприятия </a:t>
            </a:r>
            <a:r>
              <a:rPr lang="ru-RU" dirty="0" smtClean="0">
                <a:solidFill>
                  <a:srgbClr val="0D0D0D"/>
                </a:solidFill>
              </a:rPr>
              <a:t/>
            </a:r>
            <a:br>
              <a:rPr lang="ru-RU" dirty="0" smtClean="0">
                <a:solidFill>
                  <a:srgbClr val="0D0D0D"/>
                </a:solidFill>
              </a:rPr>
            </a:br>
            <a:r>
              <a:rPr lang="ru-RU" dirty="0" smtClean="0">
                <a:solidFill>
                  <a:srgbClr val="0D0D0D"/>
                </a:solidFill>
              </a:rPr>
              <a:t>в </a:t>
            </a:r>
            <a:r>
              <a:rPr lang="ru-RU" dirty="0">
                <a:solidFill>
                  <a:srgbClr val="0D0D0D"/>
                </a:solidFill>
              </a:rPr>
              <a:t>рамках годового отчета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00752" y="1429285"/>
            <a:ext cx="8969771" cy="4028281"/>
            <a:chOff x="403729" y="1415863"/>
            <a:chExt cx="9102385" cy="4833937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04919" y="3107960"/>
              <a:ext cx="7557173" cy="1393306"/>
            </a:xfrm>
            <a:prstGeom prst="roundRect">
              <a:avLst>
                <a:gd name="adj" fmla="val 15064"/>
              </a:avLst>
            </a:prstGeom>
            <a:gradFill>
              <a:gsLst>
                <a:gs pos="0">
                  <a:srgbClr val="5E9EFF">
                    <a:alpha val="0"/>
                  </a:srgbClr>
                </a:gs>
                <a:gs pos="39999">
                  <a:srgbClr val="85C2FF">
                    <a:alpha val="0"/>
                  </a:srgbClr>
                </a:gs>
                <a:gs pos="70000">
                  <a:srgbClr val="C4D6EB">
                    <a:alpha val="41000"/>
                  </a:srgbClr>
                </a:gs>
                <a:gs pos="100000">
                  <a:srgbClr val="FFEBFA">
                    <a:alpha val="55000"/>
                  </a:srgbClr>
                </a:gs>
              </a:gsLst>
              <a:lin ang="16200000" scaled="0"/>
            </a:gra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dirty="0">
                  <a:solidFill>
                    <a:prstClr val="black"/>
                  </a:solidFill>
                </a:rPr>
                <a:t>Организация </a:t>
              </a:r>
              <a:r>
                <a:rPr lang="ru-RU" sz="1800" b="1" dirty="0">
                  <a:solidFill>
                    <a:prstClr val="black"/>
                  </a:solidFill>
                </a:rPr>
                <a:t>цикла информационных </a:t>
              </a:r>
              <a:r>
                <a:rPr lang="en-US" sz="1800" b="1" dirty="0">
                  <a:solidFill>
                    <a:prstClr val="black"/>
                  </a:solidFill>
                </a:rPr>
                <a:t>web</a:t>
              </a:r>
              <a:r>
                <a:rPr lang="ru-RU" sz="1800" b="1" dirty="0">
                  <a:solidFill>
                    <a:prstClr val="black"/>
                  </a:solidFill>
                </a:rPr>
                <a:t>-семинаров</a:t>
              </a:r>
              <a:r>
                <a:rPr lang="ru-RU" sz="1600" dirty="0">
                  <a:solidFill>
                    <a:prstClr val="black"/>
                  </a:solidFill>
                </a:rPr>
                <a:t>, охватывающих все формы годового отчета, которые позволяют донести информацию до сотрудников не только органа управления, но и всех заинтересованных специалистов в субъекте</a:t>
              </a:r>
              <a:endParaRPr lang="ru-RU" sz="1600" b="1" dirty="0">
                <a:solidFill>
                  <a:prstClr val="black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04919" y="5005247"/>
              <a:ext cx="8498681" cy="1244553"/>
            </a:xfrm>
            <a:prstGeom prst="roundRect">
              <a:avLst/>
            </a:prstGeom>
            <a:gradFill>
              <a:gsLst>
                <a:gs pos="0">
                  <a:srgbClr val="5E9EFF">
                    <a:alpha val="0"/>
                  </a:srgbClr>
                </a:gs>
                <a:gs pos="39999">
                  <a:srgbClr val="85C2FF">
                    <a:alpha val="0"/>
                  </a:srgbClr>
                </a:gs>
                <a:gs pos="70000">
                  <a:srgbClr val="C4D6EB">
                    <a:alpha val="41000"/>
                  </a:srgbClr>
                </a:gs>
                <a:gs pos="100000">
                  <a:srgbClr val="FFEBFA">
                    <a:alpha val="55000"/>
                  </a:srgbClr>
                </a:gs>
              </a:gsLst>
              <a:lin ang="16200000" scaled="0"/>
            </a:gra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dirty="0">
                  <a:solidFill>
                    <a:prstClr val="black"/>
                  </a:solidFill>
                </a:rPr>
                <a:t>Подготовка информационного письма </a:t>
              </a:r>
              <a:r>
                <a:rPr lang="ru-RU" sz="1800" b="1" dirty="0">
                  <a:solidFill>
                    <a:prstClr val="black"/>
                  </a:solidFill>
                </a:rPr>
                <a:t>по порядку сбора, обработки и предоставления отчетов</a:t>
              </a:r>
              <a:r>
                <a:rPr lang="ru-RU" sz="1600" dirty="0">
                  <a:solidFill>
                    <a:prstClr val="black"/>
                  </a:solidFill>
                </a:rPr>
                <a:t> в Министерство здравоохранения от органов исполнительной власти субъектов Российской Федерации в сфере здравоохранения</a:t>
              </a:r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403729" y="4713899"/>
              <a:ext cx="849749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04919" y="2841691"/>
              <a:ext cx="84963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0" name="Группа 29"/>
            <p:cNvGrpSpPr>
              <a:grpSpLocks/>
            </p:cNvGrpSpPr>
            <p:nvPr/>
          </p:nvGrpSpPr>
          <p:grpSpPr bwMode="auto">
            <a:xfrm>
              <a:off x="7916548" y="2997201"/>
              <a:ext cx="1589566" cy="1348480"/>
              <a:chOff x="1976648" y="1333500"/>
              <a:chExt cx="2954217" cy="2338208"/>
            </a:xfrm>
          </p:grpSpPr>
          <p:sp>
            <p:nvSpPr>
              <p:cNvPr id="11" name="Овал 10"/>
              <p:cNvSpPr/>
              <p:nvPr/>
            </p:nvSpPr>
            <p:spPr>
              <a:xfrm>
                <a:off x="2006600" y="1333500"/>
                <a:ext cx="2019300" cy="17526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90000"/>
                  </a:lnSpc>
                  <a:defRPr/>
                </a:pPr>
                <a:endParaRPr lang="ru-RU">
                  <a:solidFill>
                    <a:srgbClr val="FFFFFF"/>
                  </a:solidFill>
                  <a:cs typeface="Arial" charset="0"/>
                </a:endParaRPr>
              </a:p>
            </p:txBody>
          </p:sp>
          <p:pic>
            <p:nvPicPr>
              <p:cNvPr id="12" name="Picture 9" descr="http://picsfab.com/download/image/68674/5800x3480_belyij-fon-chelovechki-krug-soveschanie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6648" y="1445500"/>
                <a:ext cx="2954217" cy="2226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" name="Скругленный прямоугольник 12"/>
            <p:cNvSpPr/>
            <p:nvPr/>
          </p:nvSpPr>
          <p:spPr>
            <a:xfrm>
              <a:off x="404919" y="1415863"/>
              <a:ext cx="8498682" cy="1173892"/>
            </a:xfrm>
            <a:prstGeom prst="roundRect">
              <a:avLst/>
            </a:prstGeom>
            <a:gradFill>
              <a:gsLst>
                <a:gs pos="0">
                  <a:srgbClr val="5E9EFF">
                    <a:alpha val="0"/>
                  </a:srgbClr>
                </a:gs>
                <a:gs pos="39999">
                  <a:srgbClr val="85C2FF">
                    <a:alpha val="0"/>
                  </a:srgbClr>
                </a:gs>
                <a:gs pos="70000">
                  <a:srgbClr val="C4D6EB">
                    <a:alpha val="41000"/>
                  </a:srgbClr>
                </a:gs>
                <a:gs pos="100000">
                  <a:srgbClr val="FFEBFA">
                    <a:alpha val="55000"/>
                  </a:srgbClr>
                </a:gs>
              </a:gsLst>
              <a:lin ang="16200000" scaled="0"/>
            </a:gra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dirty="0">
                  <a:solidFill>
                    <a:prstClr val="black"/>
                  </a:solidFill>
                </a:rPr>
                <a:t>Проведение </a:t>
              </a:r>
              <a:r>
                <a:rPr lang="ru-RU" sz="1600" b="1" dirty="0">
                  <a:solidFill>
                    <a:prstClr val="black"/>
                  </a:solidFill>
                </a:rPr>
                <a:t>Всероссийского совещания руководителей подразделений медицинской статистики </a:t>
              </a:r>
              <a:r>
                <a:rPr lang="ru-RU" sz="1600" dirty="0">
                  <a:solidFill>
                    <a:prstClr val="black"/>
                  </a:solidFill>
                </a:rPr>
                <a:t>в рамках Международного конгресса «Информационные технологии в медицине».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742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6" t="-3482" b="-1"/>
          <a:stretch/>
        </p:blipFill>
        <p:spPr bwMode="auto">
          <a:xfrm>
            <a:off x="2638891" y="2156460"/>
            <a:ext cx="4276195" cy="1728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21550" y="817274"/>
            <a:ext cx="8442938" cy="4680520"/>
            <a:chOff x="1559496" y="1424783"/>
            <a:chExt cx="8847426" cy="5184798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1559496" y="1424783"/>
              <a:ext cx="8847426" cy="5184798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600">
                <a:solidFill>
                  <a:prstClr val="black"/>
                </a:solidFill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2213147" y="1690669"/>
              <a:ext cx="7672388" cy="1112836"/>
            </a:xfrm>
            <a:prstGeom prst="roundRect">
              <a:avLst/>
            </a:prstGeom>
            <a:gradFill>
              <a:gsLst>
                <a:gs pos="0">
                  <a:srgbClr val="5E9EFF">
                    <a:alpha val="0"/>
                  </a:srgbClr>
                </a:gs>
                <a:gs pos="39999">
                  <a:srgbClr val="85C2FF">
                    <a:alpha val="0"/>
                  </a:srgbClr>
                </a:gs>
                <a:gs pos="70000">
                  <a:srgbClr val="C4D6EB">
                    <a:alpha val="41000"/>
                  </a:srgbClr>
                </a:gs>
                <a:gs pos="100000">
                  <a:srgbClr val="FFEBFA">
                    <a:alpha val="55000"/>
                  </a:srgbClr>
                </a:gs>
              </a:gsLst>
              <a:lin ang="16200000" scaled="0"/>
            </a:gra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900" dirty="0">
                  <a:solidFill>
                    <a:prstClr val="black"/>
                  </a:solidFill>
                </a:rPr>
                <a:t>Поддержание </a:t>
              </a:r>
              <a:r>
                <a:rPr lang="en-US" sz="1900" dirty="0">
                  <a:solidFill>
                    <a:prstClr val="black"/>
                  </a:solidFill>
                </a:rPr>
                <a:t>web</a:t>
              </a:r>
              <a:r>
                <a:rPr lang="ru-RU" sz="1900" dirty="0">
                  <a:solidFill>
                    <a:prstClr val="black"/>
                  </a:solidFill>
                </a:rPr>
                <a:t>-портала «Всероссийский форум организаторов здравоохранения» (</a:t>
              </a:r>
              <a:r>
                <a:rPr lang="en-US" sz="1900" dirty="0">
                  <a:solidFill>
                    <a:prstClr val="black"/>
                  </a:solidFill>
                  <a:hlinkClick r:id="rId4"/>
                </a:rPr>
                <a:t>www</a:t>
              </a:r>
              <a:r>
                <a:rPr lang="ru-RU" sz="1900" dirty="0">
                  <a:solidFill>
                    <a:prstClr val="black"/>
                  </a:solidFill>
                  <a:hlinkClick r:id="rId4"/>
                </a:rPr>
                <a:t>.</a:t>
              </a:r>
              <a:r>
                <a:rPr lang="en-US" sz="1900" dirty="0" err="1">
                  <a:solidFill>
                    <a:prstClr val="black"/>
                  </a:solidFill>
                  <a:hlinkClick r:id="rId4"/>
                </a:rPr>
                <a:t>zdravmanager</a:t>
              </a:r>
              <a:r>
                <a:rPr lang="ru-RU" sz="1900" dirty="0">
                  <a:solidFill>
                    <a:prstClr val="black"/>
                  </a:solidFill>
                  <a:hlinkClick r:id="rId4"/>
                </a:rPr>
                <a:t>.</a:t>
              </a:r>
              <a:r>
                <a:rPr lang="en-US" sz="1900" dirty="0" err="1">
                  <a:solidFill>
                    <a:prstClr val="black"/>
                  </a:solidFill>
                  <a:hlinkClick r:id="rId4"/>
                </a:rPr>
                <a:t>ru</a:t>
              </a:r>
              <a:r>
                <a:rPr lang="ru-RU" sz="1900" dirty="0">
                  <a:solidFill>
                    <a:prstClr val="black"/>
                  </a:solidFill>
                </a:rPr>
                <a:t>), в рамках которого созданы разделы по формам и размещается обновление ПО </a:t>
              </a: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1856159" y="3295130"/>
              <a:ext cx="1676202" cy="1330325"/>
            </a:xfrm>
            <a:prstGeom prst="roundRect">
              <a:avLst>
                <a:gd name="adj" fmla="val 23101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600" i="1" dirty="0">
                  <a:solidFill>
                    <a:prstClr val="black"/>
                  </a:solidFill>
                </a:rPr>
                <a:t>Специалисты Минздрава России</a:t>
              </a: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2694261" y="4995071"/>
              <a:ext cx="2168029" cy="1330325"/>
            </a:xfrm>
            <a:prstGeom prst="roundRect">
              <a:avLst>
                <a:gd name="adj" fmla="val 23101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i="1" dirty="0">
                  <a:solidFill>
                    <a:prstClr val="black"/>
                  </a:solidFill>
                </a:rPr>
                <a:t>Специалисты органов управления здравоохранением субъектов РФ</a:t>
              </a: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5294299" y="4995071"/>
              <a:ext cx="1746436" cy="1330325"/>
            </a:xfrm>
            <a:prstGeom prst="roundRect">
              <a:avLst>
                <a:gd name="adj" fmla="val 23101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i="1" dirty="0">
                  <a:solidFill>
                    <a:prstClr val="black"/>
                  </a:solidFill>
                </a:rPr>
                <a:t>Специалисты службы статистики субъектов РФ</a:t>
              </a: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8613948" y="3278984"/>
              <a:ext cx="1642059" cy="1330325"/>
            </a:xfrm>
            <a:prstGeom prst="roundRect">
              <a:avLst>
                <a:gd name="adj" fmla="val 14852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i="1" dirty="0" smtClean="0">
                  <a:solidFill>
                    <a:prstClr val="black"/>
                  </a:solidFill>
                </a:rPr>
                <a:t>Ответственные </a:t>
              </a:r>
              <a:r>
                <a:rPr lang="ru-RU" i="1" dirty="0">
                  <a:solidFill>
                    <a:prstClr val="black"/>
                  </a:solidFill>
                </a:rPr>
                <a:t>за прием форм ФСН</a:t>
              </a: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7348574" y="5066508"/>
              <a:ext cx="2303770" cy="1330325"/>
            </a:xfrm>
            <a:prstGeom prst="roundRect">
              <a:avLst>
                <a:gd name="adj" fmla="val 23101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i="1" dirty="0">
                  <a:solidFill>
                    <a:prstClr val="black"/>
                  </a:solidFill>
                </a:rPr>
                <a:t>Специалисты службы статистики медицинских организаций субъектов РФ</a:t>
              </a:r>
            </a:p>
          </p:txBody>
        </p:sp>
        <p:cxnSp>
          <p:nvCxnSpPr>
            <p:cNvPr id="24" name="Прямая со стрелкой 23"/>
            <p:cNvCxnSpPr>
              <a:stCxn id="18" idx="3"/>
            </p:cNvCxnSpPr>
            <p:nvPr/>
          </p:nvCxnSpPr>
          <p:spPr>
            <a:xfrm flipV="1">
              <a:off x="3532361" y="3630489"/>
              <a:ext cx="495169" cy="329804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>
              <a:stCxn id="19" idx="0"/>
            </p:cNvCxnSpPr>
            <p:nvPr/>
          </p:nvCxnSpPr>
          <p:spPr>
            <a:xfrm flipV="1">
              <a:off x="3778275" y="4531520"/>
              <a:ext cx="706586" cy="46355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flipV="1">
              <a:off x="6050532" y="4516412"/>
              <a:ext cx="0" cy="46355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 flipH="1" flipV="1">
              <a:off x="7616204" y="4609309"/>
              <a:ext cx="351234" cy="427037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>
              <a:stCxn id="21" idx="1"/>
            </p:cNvCxnSpPr>
            <p:nvPr/>
          </p:nvCxnSpPr>
          <p:spPr>
            <a:xfrm flipH="1" flipV="1">
              <a:off x="8188895" y="3731423"/>
              <a:ext cx="425053" cy="212724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007604" y="44915"/>
            <a:ext cx="8058150" cy="1104636"/>
          </a:xfrm>
        </p:spPr>
        <p:txBody>
          <a:bodyPr/>
          <a:lstStyle/>
          <a:p>
            <a:r>
              <a:rPr lang="ru-RU" dirty="0">
                <a:solidFill>
                  <a:srgbClr val="0D0D0D"/>
                </a:solidFill>
              </a:rPr>
              <a:t>Информационная поддержка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50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007604" y="193204"/>
            <a:ext cx="7449576" cy="720080"/>
          </a:xfrm>
        </p:spPr>
        <p:txBody>
          <a:bodyPr/>
          <a:lstStyle/>
          <a:p>
            <a:r>
              <a:rPr lang="ru-RU" dirty="0">
                <a:solidFill>
                  <a:srgbClr val="0D0D0D"/>
                </a:solidFill>
              </a:rPr>
              <a:t>Информационная поддержка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980" y="1057300"/>
            <a:ext cx="7493200" cy="440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49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резентация ПМГМУ-new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15_4109default" id="{E728D685-11FC-4812-BA85-57AC6F9C9F40}" vid="{BC4E008B-95FF-4815-904E-143A8EDFC1D4}"/>
    </a:ext>
  </a:extLst>
</a:theme>
</file>

<file path=ppt/theme/theme3.xml><?xml version="1.0" encoding="utf-8"?>
<a:theme xmlns:a="http://schemas.openxmlformats.org/drawingml/2006/main" name="Тема Office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MedicalHealth">
      <a:dk1>
        <a:sysClr val="windowText" lastClr="000000"/>
      </a:dk1>
      <a:lt1>
        <a:sysClr val="window" lastClr="FFFFFF"/>
      </a:lt1>
      <a:dk2>
        <a:srgbClr val="656367"/>
      </a:dk2>
      <a:lt2>
        <a:srgbClr val="F2F2F2"/>
      </a:lt2>
      <a:accent1>
        <a:srgbClr val="B82D2F"/>
      </a:accent1>
      <a:accent2>
        <a:srgbClr val="333333"/>
      </a:accent2>
      <a:accent3>
        <a:srgbClr val="2B4A63"/>
      </a:accent3>
      <a:accent4>
        <a:srgbClr val="445E45"/>
      </a:accent4>
      <a:accent5>
        <a:srgbClr val="5A3A64"/>
      </a:accent5>
      <a:accent6>
        <a:srgbClr val="DB8526"/>
      </a:accent6>
      <a:hlink>
        <a:srgbClr val="164E6E"/>
      </a:hlink>
      <a:folHlink>
        <a:srgbClr val="667F6D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141aba3b8f8cb7f331be6546df69db5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8e4ef66d87525153bd8907774ed28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CBC288-0F4E-479D-8F69-11F8CF8D6F62}">
  <ds:schemaRefs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131291B-7E16-4BF2-A964-81BB2411C9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3C2B29A-C1CD-4C3A-A037-902991BF1F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ПМГМУ-new</Template>
  <TotalTime>0</TotalTime>
  <Words>494</Words>
  <Application>Microsoft Office PowerPoint</Application>
  <PresentationFormat>Экран (16:10)</PresentationFormat>
  <Paragraphs>24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1_Шаблон презентации ЦНИИОИЗ 97-2003</vt:lpstr>
      <vt:lpstr>1_Презентация ПМГМУ-new</vt:lpstr>
      <vt:lpstr>Презентация PowerPoint</vt:lpstr>
      <vt:lpstr>Подготовительные мероприятия  в рамках годового отчета</vt:lpstr>
      <vt:lpstr>Информационная поддержка</vt:lpstr>
      <vt:lpstr>Информационная поддержка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2017-09-18T09:04:49Z</dcterms:created>
  <dcterms:modified xsi:type="dcterms:W3CDTF">2018-12-14T09:14:29Z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0x0101007C1D5F340F01F94FA2FD29A5E6DC872E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