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9" r:id="rId3"/>
    <p:sldId id="261" r:id="rId4"/>
    <p:sldId id="262" r:id="rId5"/>
    <p:sldId id="265" r:id="rId6"/>
    <p:sldId id="266" r:id="rId7"/>
    <p:sldId id="263" r:id="rId8"/>
    <p:sldId id="264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2F71A9"/>
    <a:srgbClr val="383229"/>
    <a:srgbClr val="003374"/>
    <a:srgbClr val="53A3E6"/>
    <a:srgbClr val="ECF3F9"/>
    <a:srgbClr val="FFC900"/>
    <a:srgbClr val="129481"/>
    <a:srgbClr val="0F2741"/>
    <a:srgbClr val="001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6" b="39946"/>
          <a:stretch/>
        </p:blipFill>
        <p:spPr>
          <a:xfrm>
            <a:off x="0" y="5174974"/>
            <a:ext cx="9144000" cy="168302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Прямоугольник 17"/>
          <p:cNvSpPr/>
          <p:nvPr userDrawn="1"/>
        </p:nvSpPr>
        <p:spPr>
          <a:xfrm rot="16200000">
            <a:off x="3730486" y="1444487"/>
            <a:ext cx="1683026" cy="9144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7.png"/><Relationship Id="rId1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17" Type="http://schemas.openxmlformats.org/officeDocument/2006/relationships/slide" Target="slide2.xml"/><Relationship Id="rId2" Type="http://schemas.openxmlformats.org/officeDocument/2006/relationships/image" Target="../media/image18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image" Target="../media/image4.emf"/><Relationship Id="rId4" Type="http://schemas.microsoft.com/office/2007/relationships/hdphoto" Target="../media/hdphoto3.wdp"/><Relationship Id="rId9" Type="http://schemas.openxmlformats.org/officeDocument/2006/relationships/image" Target="../media/image5.emf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slide" Target="slide10.xml"/><Relationship Id="rId3" Type="http://schemas.openxmlformats.org/officeDocument/2006/relationships/image" Target="../media/image5.emf"/><Relationship Id="rId7" Type="http://schemas.microsoft.com/office/2007/relationships/hdphoto" Target="../media/hdphoto2.wdp"/><Relationship Id="rId12" Type="http://schemas.openxmlformats.org/officeDocument/2006/relationships/hyperlink" Target="https://miacugra.ru/" TargetMode="External"/><Relationship Id="rId17" Type="http://schemas.openxmlformats.org/officeDocument/2006/relationships/slide" Target="slide7.xml"/><Relationship Id="rId2" Type="http://schemas.openxmlformats.org/officeDocument/2006/relationships/image" Target="../media/image4.emf"/><Relationship Id="rId16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12" Type="http://schemas.openxmlformats.org/officeDocument/2006/relationships/slide" Target="slide2.xml"/><Relationship Id="rId2" Type="http://schemas.openxmlformats.org/officeDocument/2006/relationships/hyperlink" Target="http://www.miacugr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.emf"/><Relationship Id="rId5" Type="http://schemas.microsoft.com/office/2007/relationships/hdphoto" Target="../media/hdphoto3.wdp"/><Relationship Id="rId10" Type="http://schemas.openxmlformats.org/officeDocument/2006/relationships/image" Target="../media/image5.emf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slide" Target="slide5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4.emf"/><Relationship Id="rId4" Type="http://schemas.microsoft.com/office/2007/relationships/hdphoto" Target="../media/hdphoto3.wdp"/><Relationship Id="rId9" Type="http://schemas.openxmlformats.org/officeDocument/2006/relationships/image" Target="../media/image5.emf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2" Type="http://schemas.openxmlformats.org/officeDocument/2006/relationships/image" Target="../media/image15.png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.emf"/><Relationship Id="rId5" Type="http://schemas.microsoft.com/office/2007/relationships/hdphoto" Target="../media/hdphoto3.wdp"/><Relationship Id="rId15" Type="http://schemas.openxmlformats.org/officeDocument/2006/relationships/slide" Target="slide4.xml"/><Relationship Id="rId10" Type="http://schemas.openxmlformats.org/officeDocument/2006/relationships/image" Target="../media/image5.emf"/><Relationship Id="rId4" Type="http://schemas.openxmlformats.org/officeDocument/2006/relationships/image" Target="../media/image8.png"/><Relationship Id="rId9" Type="http://schemas.microsoft.com/office/2007/relationships/hdphoto" Target="../media/hdphoto5.wdp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slide" Target="slide4.xml"/><Relationship Id="rId2" Type="http://schemas.openxmlformats.org/officeDocument/2006/relationships/hyperlink" Target="mailto:snv@dzhmao.ru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.emf"/><Relationship Id="rId5" Type="http://schemas.microsoft.com/office/2007/relationships/hdphoto" Target="../media/hdphoto3.wdp"/><Relationship Id="rId15" Type="http://schemas.openxmlformats.org/officeDocument/2006/relationships/slide" Target="slide4.xml"/><Relationship Id="rId10" Type="http://schemas.openxmlformats.org/officeDocument/2006/relationships/image" Target="../media/image5.emf"/><Relationship Id="rId4" Type="http://schemas.openxmlformats.org/officeDocument/2006/relationships/image" Target="../media/image8.png"/><Relationship Id="rId9" Type="http://schemas.microsoft.com/office/2007/relationships/hdphoto" Target="../media/hdphoto5.wdp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4.xml"/><Relationship Id="rId5" Type="http://schemas.microsoft.com/office/2007/relationships/hdphoto" Target="../media/hdphoto4.wdp"/><Relationship Id="rId10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4.xml"/><Relationship Id="rId5" Type="http://schemas.microsoft.com/office/2007/relationships/hdphoto" Target="../media/hdphoto4.wdp"/><Relationship Id="rId10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>
            <a:off x="-1" y="540004"/>
            <a:ext cx="6037729" cy="213808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rgbClr val="38322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791" y="1150824"/>
            <a:ext cx="4404525" cy="124553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ЖУРНАЛ ОШИБОК мониторингов медицинских организаций округа </a:t>
            </a:r>
            <a:br>
              <a:rPr lang="ru-RU" sz="2400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НА </a:t>
            </a:r>
            <a:r>
              <a:rPr lang="ru-RU" sz="2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САЙТЕ МИАЦ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1" y="279086"/>
            <a:ext cx="649400" cy="6063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/>
          <p:cNvSpPr>
            <a:spLocks noChangeArrowheads="1"/>
          </p:cNvSpPr>
          <p:nvPr/>
        </p:nvSpPr>
        <p:spPr bwMode="gray">
          <a:xfrm>
            <a:off x="3527933" y="478130"/>
            <a:ext cx="2000031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Контакты</a:t>
            </a:r>
            <a:endParaRPr lang="ru-RU" sz="28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740"/>
          <a:stretch/>
        </p:blipFill>
        <p:spPr>
          <a:xfrm>
            <a:off x="709179" y="2313543"/>
            <a:ext cx="7886700" cy="342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9179" y="1263527"/>
            <a:ext cx="772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Телефон и адрес электронной почты ответственного за мониторинг вы можете найти в разделе «Контакты». </a:t>
            </a:r>
            <a:endParaRPr lang="ru-RU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777347" y="2377439"/>
            <a:ext cx="798022" cy="340822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698" y="6138555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49" y="6138555"/>
            <a:ext cx="381934" cy="3914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 Box 61"/>
          <p:cNvSpPr txBox="1">
            <a:spLocks noChangeArrowheads="1"/>
          </p:cNvSpPr>
          <p:nvPr/>
        </p:nvSpPr>
        <p:spPr bwMode="gray">
          <a:xfrm>
            <a:off x="3441469" y="57968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" name="Oval 58"/>
          <p:cNvSpPr>
            <a:spLocks noChangeArrowheads="1"/>
          </p:cNvSpPr>
          <p:nvPr/>
        </p:nvSpPr>
        <p:spPr bwMode="gray">
          <a:xfrm flipH="1">
            <a:off x="3389930" y="558243"/>
            <a:ext cx="422275" cy="4222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50933" y="5796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5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0" name="Picture 60" descr="Picture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33" y="555624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7" descr="Picture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78" y="946396"/>
            <a:ext cx="365125" cy="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4667" y="6138557"/>
            <a:ext cx="386706" cy="39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7845" y="6138555"/>
            <a:ext cx="386707" cy="39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4732" y="6138555"/>
            <a:ext cx="382602" cy="387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Управляющая кнопка: настраиваемая 26">
            <a:hlinkClick r:id="" action="ppaction://hlinkshowjump?jump=previousslide" highlightClick="1"/>
          </p:cNvPr>
          <p:cNvSpPr/>
          <p:nvPr/>
        </p:nvSpPr>
        <p:spPr>
          <a:xfrm>
            <a:off x="312649" y="6138554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hlinkshowjump?jump=nextslide" highlightClick="1"/>
          </p:cNvPr>
          <p:cNvSpPr/>
          <p:nvPr/>
        </p:nvSpPr>
        <p:spPr>
          <a:xfrm>
            <a:off x="734698" y="6138554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rId17" action="ppaction://hlinksldjump" highlightClick="1"/>
          </p:cNvPr>
          <p:cNvSpPr/>
          <p:nvPr/>
        </p:nvSpPr>
        <p:spPr>
          <a:xfrm>
            <a:off x="1299941" y="5747073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rId18" action="ppaction://hlinksldjump" highlightClick="1"/>
          </p:cNvPr>
          <p:cNvSpPr/>
          <p:nvPr/>
        </p:nvSpPr>
        <p:spPr>
          <a:xfrm>
            <a:off x="1874732" y="6138555"/>
            <a:ext cx="382602" cy="38732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hlinkshowjump?jump=firstslide" highlightClick="1"/>
          </p:cNvPr>
          <p:cNvSpPr/>
          <p:nvPr/>
        </p:nvSpPr>
        <p:spPr>
          <a:xfrm>
            <a:off x="7996844" y="6138554"/>
            <a:ext cx="387708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hlinkshowjump?jump=lastslide" highlightClick="1"/>
          </p:cNvPr>
          <p:cNvSpPr/>
          <p:nvPr/>
        </p:nvSpPr>
        <p:spPr>
          <a:xfrm>
            <a:off x="8424667" y="6138555"/>
            <a:ext cx="386706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>
            <a:off x="-1" y="540004"/>
            <a:ext cx="6037729" cy="213808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rgbClr val="38322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22" y="769536"/>
            <a:ext cx="649400" cy="6063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8791" y="1150824"/>
            <a:ext cx="4404525" cy="1245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2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0927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1349926" y="6142713"/>
            <a:ext cx="382602" cy="38732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5368" y="6138558"/>
            <a:ext cx="386707" cy="39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Управляющая кнопка: настраиваемая 10">
            <a:hlinkClick r:id="" action="ppaction://hlinkshowjump?jump=firstslide" highlightClick="1"/>
          </p:cNvPr>
          <p:cNvSpPr/>
          <p:nvPr/>
        </p:nvSpPr>
        <p:spPr>
          <a:xfrm>
            <a:off x="1895368" y="6138558"/>
            <a:ext cx="387708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987242" y="1524711"/>
            <a:ext cx="5068887" cy="530225"/>
            <a:chOff x="1269" y="1296"/>
            <a:chExt cx="3193" cy="3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0000"/>
                  </a:solidFill>
                </a:rPr>
                <a:t>Электронный адрес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985654" y="2286711"/>
            <a:ext cx="5070475" cy="549275"/>
            <a:chOff x="1268" y="1776"/>
            <a:chExt cx="3194" cy="3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0000"/>
                  </a:solidFill>
                </a:rPr>
                <a:t>Мониторинги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988829" y="3034424"/>
            <a:ext cx="5067300" cy="547687"/>
            <a:chOff x="1270" y="2247"/>
            <a:chExt cx="3192" cy="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600" dirty="0"/>
                <a:t>Мониторинги медицинских организаций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985654" y="3778974"/>
            <a:ext cx="5070475" cy="584201"/>
            <a:chOff x="1268" y="2716"/>
            <a:chExt cx="3194" cy="3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17" y="2716"/>
              <a:ext cx="293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/>
                <a:t>Журнал ошибок мониторингов медицинских организаций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2039936" y="4558451"/>
            <a:ext cx="5064125" cy="547687"/>
            <a:chOff x="1268" y="3207"/>
            <a:chExt cx="3190" cy="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0000"/>
                  </a:solidFill>
                </a:rPr>
                <a:t>Контакты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50" y="321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4667" y="6138557"/>
            <a:ext cx="386706" cy="39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7845" y="6138555"/>
            <a:ext cx="386707" cy="39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698" y="6138555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49" y="6138555"/>
            <a:ext cx="381934" cy="3914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ttps://miacugra.ru/images/miac-logo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32" y="321927"/>
            <a:ext cx="6762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0" y="46111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Медицинский информационно-аналитический центр </a:t>
            </a:r>
            <a:endParaRPr lang="ru-RU" b="1" dirty="0"/>
          </a:p>
        </p:txBody>
      </p:sp>
      <p:sp>
        <p:nvSpPr>
          <p:cNvPr id="62" name="Управляющая кнопка: настраиваемая 61">
            <a:hlinkClick r:id="rId14" action="ppaction://hlinksldjump" highlightClick="1"/>
          </p:cNvPr>
          <p:cNvSpPr/>
          <p:nvPr/>
        </p:nvSpPr>
        <p:spPr>
          <a:xfrm>
            <a:off x="1928044" y="1437689"/>
            <a:ext cx="5206947" cy="68995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rId15" action="ppaction://hlinksldjump" highlightClick="1"/>
          </p:cNvPr>
          <p:cNvSpPr/>
          <p:nvPr/>
        </p:nvSpPr>
        <p:spPr>
          <a:xfrm>
            <a:off x="2015817" y="2204557"/>
            <a:ext cx="5206947" cy="68995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rId16" action="ppaction://hlinksldjump" highlightClick="1"/>
          </p:cNvPr>
          <p:cNvSpPr/>
          <p:nvPr/>
        </p:nvSpPr>
        <p:spPr>
          <a:xfrm>
            <a:off x="1996767" y="2969125"/>
            <a:ext cx="5206947" cy="68995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rId17" action="ppaction://hlinksldjump" highlightClick="1"/>
          </p:cNvPr>
          <p:cNvSpPr/>
          <p:nvPr/>
        </p:nvSpPr>
        <p:spPr>
          <a:xfrm>
            <a:off x="1968526" y="3734025"/>
            <a:ext cx="5206947" cy="68995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rId18" action="ppaction://hlinksldjump" highlightClick="1"/>
          </p:cNvPr>
          <p:cNvSpPr/>
          <p:nvPr/>
        </p:nvSpPr>
        <p:spPr>
          <a:xfrm>
            <a:off x="1928043" y="4481981"/>
            <a:ext cx="5206947" cy="68995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hlinkshowjump?jump=previousslide" highlightClick="1"/>
          </p:cNvPr>
          <p:cNvSpPr/>
          <p:nvPr/>
        </p:nvSpPr>
        <p:spPr>
          <a:xfrm>
            <a:off x="312649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настраиваемая 66">
            <a:hlinkClick r:id="" action="ppaction://hlinkshowjump?jump=nextslide" highlightClick="1"/>
          </p:cNvPr>
          <p:cNvSpPr/>
          <p:nvPr/>
        </p:nvSpPr>
        <p:spPr>
          <a:xfrm>
            <a:off x="734698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правляющая кнопка: настраиваемая 67">
            <a:hlinkClick r:id="" action="ppaction://hlinkshowjump?jump=firstslide" highlightClick="1"/>
          </p:cNvPr>
          <p:cNvSpPr/>
          <p:nvPr/>
        </p:nvSpPr>
        <p:spPr>
          <a:xfrm>
            <a:off x="7996845" y="6138555"/>
            <a:ext cx="387708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правляющая кнопка: настраиваемая 68">
            <a:hlinkClick r:id="" action="ppaction://hlinkshowjump?jump=lastslide" highlightClick="1"/>
          </p:cNvPr>
          <p:cNvSpPr/>
          <p:nvPr/>
        </p:nvSpPr>
        <p:spPr>
          <a:xfrm>
            <a:off x="8424667" y="6138555"/>
            <a:ext cx="386706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2815039" y="423171"/>
            <a:ext cx="3551901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638" y="1642458"/>
            <a:ext cx="3333294" cy="4053923"/>
          </a:xfrm>
        </p:spPr>
        <p:txBody>
          <a:bodyPr>
            <a:normAutofit/>
          </a:bodyPr>
          <a:lstStyle/>
          <a:p>
            <a:r>
              <a:rPr lang="ru-RU" sz="1800" dirty="0"/>
              <a:t>Контроль предоставления отчетов в МИАЦ можно осуществить с помощью сайта МИАЦ по следующему пути. Открыть сайт по адресу </a:t>
            </a:r>
            <a:r>
              <a:rPr lang="en-US" sz="1800" dirty="0">
                <a:hlinkClick r:id="rId2"/>
              </a:rPr>
              <a:t>http</a:t>
            </a:r>
            <a:r>
              <a:rPr lang="ru-RU" sz="1800" dirty="0">
                <a:hlinkClick r:id="rId2"/>
              </a:rPr>
              <a:t>://</a:t>
            </a:r>
            <a:r>
              <a:rPr lang="en-US" sz="1800" dirty="0">
                <a:hlinkClick r:id="rId2"/>
              </a:rPr>
              <a:t>www</a:t>
            </a:r>
            <a:r>
              <a:rPr lang="ru-RU" sz="1800" dirty="0">
                <a:hlinkClick r:id="rId2"/>
              </a:rPr>
              <a:t>.</a:t>
            </a:r>
            <a:r>
              <a:rPr lang="en-US" sz="1800" dirty="0" err="1">
                <a:hlinkClick r:id="rId2"/>
              </a:rPr>
              <a:t>miacugra</a:t>
            </a:r>
            <a:r>
              <a:rPr lang="ru-RU" sz="1800" dirty="0">
                <a:hlinkClick r:id="rId2"/>
              </a:rPr>
              <a:t>.</a:t>
            </a:r>
            <a:r>
              <a:rPr lang="en-US" sz="1800" dirty="0" err="1">
                <a:hlinkClick r:id="rId2"/>
              </a:rPr>
              <a:t>ru</a:t>
            </a:r>
            <a:r>
              <a:rPr lang="ru-RU" sz="1800" dirty="0">
                <a:hlinkClick r:id="rId2"/>
              </a:rPr>
              <a:t>/</a:t>
            </a:r>
            <a:r>
              <a:rPr lang="ru-RU" sz="1800" dirty="0"/>
              <a:t> → Медицинским работникам → </a:t>
            </a:r>
            <a:r>
              <a:rPr lang="ru-RU" sz="1800" dirty="0" smtClean="0"/>
              <a:t>Мониторинг</a:t>
            </a:r>
            <a:endParaRPr lang="ru-RU" sz="1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5424" y="222385"/>
            <a:ext cx="7886699" cy="9778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Электронный адрес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4196" t="4784" r="926" b="1083"/>
          <a:stretch/>
        </p:blipFill>
        <p:spPr>
          <a:xfrm>
            <a:off x="4804754" y="1200284"/>
            <a:ext cx="3599413" cy="486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698" y="6138555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49" y="6138555"/>
            <a:ext cx="381934" cy="3914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 Box 61"/>
          <p:cNvSpPr txBox="1">
            <a:spLocks noChangeArrowheads="1"/>
          </p:cNvSpPr>
          <p:nvPr/>
        </p:nvSpPr>
        <p:spPr bwMode="gray">
          <a:xfrm>
            <a:off x="2609197" y="50254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3" name="Oval 58"/>
          <p:cNvSpPr>
            <a:spLocks noChangeArrowheads="1"/>
          </p:cNvSpPr>
          <p:nvPr/>
        </p:nvSpPr>
        <p:spPr bwMode="gray">
          <a:xfrm flipH="1">
            <a:off x="2559587" y="502545"/>
            <a:ext cx="422275" cy="422275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shade val="57255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18661" y="50254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5" name="Picture 60" descr="Picture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61" y="478486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7" descr="Picture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06" y="869258"/>
            <a:ext cx="365125" cy="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настраиваемая 18">
            <a:hlinkClick r:id="" action="ppaction://hlinkshowjump?jump=previousslide" highlightClick="1"/>
          </p:cNvPr>
          <p:cNvSpPr/>
          <p:nvPr/>
        </p:nvSpPr>
        <p:spPr>
          <a:xfrm>
            <a:off x="312649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hlinkshowjump?jump=nextslide" highlightClick="1"/>
          </p:cNvPr>
          <p:cNvSpPr/>
          <p:nvPr/>
        </p:nvSpPr>
        <p:spPr>
          <a:xfrm>
            <a:off x="734698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rId12" action="ppaction://hlinksldjump" highlightClick="1"/>
          </p:cNvPr>
          <p:cNvSpPr/>
          <p:nvPr/>
        </p:nvSpPr>
        <p:spPr>
          <a:xfrm>
            <a:off x="1299941" y="6138555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rId13" action="ppaction://hlinksldjump" highlightClick="1"/>
          </p:cNvPr>
          <p:cNvSpPr/>
          <p:nvPr/>
        </p:nvSpPr>
        <p:spPr>
          <a:xfrm>
            <a:off x="6683433" y="5070764"/>
            <a:ext cx="768926" cy="274320"/>
          </a:xfrm>
          <a:prstGeom prst="actionButtonBlank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3238341" y="472725"/>
            <a:ext cx="2714278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2985"/>
          <a:stretch/>
        </p:blipFill>
        <p:spPr>
          <a:xfrm>
            <a:off x="1042986" y="2527069"/>
            <a:ext cx="7058025" cy="137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86699" cy="9778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Мониторинги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650" y="1875882"/>
            <a:ext cx="788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данной презентации мы будем рассматривать: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698" y="6138555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49" y="6138555"/>
            <a:ext cx="381934" cy="3914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Oval 65"/>
          <p:cNvSpPr>
            <a:spLocks noChangeArrowheads="1"/>
          </p:cNvSpPr>
          <p:nvPr/>
        </p:nvSpPr>
        <p:spPr bwMode="gray">
          <a:xfrm flipH="1">
            <a:off x="3027204" y="526702"/>
            <a:ext cx="422275" cy="422275"/>
          </a:xfrm>
          <a:prstGeom prst="ellipse">
            <a:avLst/>
          </a:prstGeom>
          <a:gradFill rotWithShape="0">
            <a:gsLst>
              <a:gs pos="0">
                <a:srgbClr val="FCF71A"/>
              </a:gs>
              <a:gs pos="100000">
                <a:srgbClr val="FCF71A">
                  <a:gamma/>
                  <a:shade val="57255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68"/>
          <p:cNvSpPr txBox="1">
            <a:spLocks noChangeArrowheads="1"/>
          </p:cNvSpPr>
          <p:nvPr/>
        </p:nvSpPr>
        <p:spPr bwMode="gray">
          <a:xfrm>
            <a:off x="3090069" y="55448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2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1" name="Picture 60" descr="Picture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49" y="526700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7" descr="Picture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778" y="929080"/>
            <a:ext cx="365125" cy="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4248" y="2854403"/>
            <a:ext cx="257175" cy="200025"/>
          </a:xfrm>
          <a:prstGeom prst="rect">
            <a:avLst/>
          </a:prstGeom>
        </p:spPr>
      </p:pic>
      <p:sp>
        <p:nvSpPr>
          <p:cNvPr id="15" name="Oval 74"/>
          <p:cNvSpPr>
            <a:spLocks noChangeArrowheads="1"/>
          </p:cNvSpPr>
          <p:nvPr/>
        </p:nvSpPr>
        <p:spPr bwMode="gray">
          <a:xfrm flipH="1">
            <a:off x="1288198" y="2748728"/>
            <a:ext cx="403225" cy="403225"/>
          </a:xfrm>
          <a:prstGeom prst="ellipse">
            <a:avLst/>
          </a:prstGeom>
          <a:gradFill rotWithShape="0">
            <a:gsLst>
              <a:gs pos="0">
                <a:srgbClr val="10E470">
                  <a:gamma/>
                  <a:shade val="63529"/>
                  <a:invGamma/>
                </a:srgbClr>
              </a:gs>
              <a:gs pos="100000">
                <a:srgbClr val="10E470">
                  <a:alpha val="85001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76"/>
          <p:cNvSpPr txBox="1">
            <a:spLocks noChangeArrowheads="1"/>
          </p:cNvSpPr>
          <p:nvPr/>
        </p:nvSpPr>
        <p:spPr bwMode="gray">
          <a:xfrm>
            <a:off x="1334236" y="274799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7" name="Picture 60" descr="Picture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98" y="274799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7" descr="Picture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79" y="3114706"/>
            <a:ext cx="365125" cy="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6941" y="3442659"/>
            <a:ext cx="257175" cy="200025"/>
          </a:xfrm>
          <a:prstGeom prst="rect">
            <a:avLst/>
          </a:prstGeom>
        </p:spPr>
      </p:pic>
      <p:sp>
        <p:nvSpPr>
          <p:cNvPr id="20" name="Oval 82"/>
          <p:cNvSpPr>
            <a:spLocks noChangeArrowheads="1"/>
          </p:cNvSpPr>
          <p:nvPr/>
        </p:nvSpPr>
        <p:spPr bwMode="gray">
          <a:xfrm flipH="1">
            <a:off x="1299941" y="3322155"/>
            <a:ext cx="403225" cy="403225"/>
          </a:xfrm>
          <a:prstGeom prst="ellipse">
            <a:avLst/>
          </a:prstGeom>
          <a:gradFill rotWithShape="0">
            <a:gsLst>
              <a:gs pos="0">
                <a:srgbClr val="CA55F9">
                  <a:gamma/>
                  <a:shade val="63529"/>
                  <a:invGamma/>
                </a:srgbClr>
              </a:gs>
              <a:gs pos="100000">
                <a:srgbClr val="CA55F9">
                  <a:alpha val="85001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37984" y="333910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4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2" name="Picture 60" descr="Picture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41" y="3327342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7" descr="Picture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90" y="3694422"/>
            <a:ext cx="365125" cy="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Управляющая кнопка: настраиваемая 23">
            <a:hlinkClick r:id="" action="ppaction://hlinkshowjump?jump=previousslide" highlightClick="1"/>
          </p:cNvPr>
          <p:cNvSpPr/>
          <p:nvPr/>
        </p:nvSpPr>
        <p:spPr>
          <a:xfrm>
            <a:off x="312649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hlinkshowjump?jump=nextslide" highlightClick="1"/>
          </p:cNvPr>
          <p:cNvSpPr/>
          <p:nvPr/>
        </p:nvSpPr>
        <p:spPr>
          <a:xfrm>
            <a:off x="734698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rId12" action="ppaction://hlinksldjump" highlightClick="1"/>
          </p:cNvPr>
          <p:cNvSpPr/>
          <p:nvPr/>
        </p:nvSpPr>
        <p:spPr>
          <a:xfrm>
            <a:off x="1299941" y="6138555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rId13" action="ppaction://hlinksldjump" highlightClick="1"/>
          </p:cNvPr>
          <p:cNvSpPr/>
          <p:nvPr/>
        </p:nvSpPr>
        <p:spPr>
          <a:xfrm>
            <a:off x="1116632" y="2685011"/>
            <a:ext cx="4835987" cy="5138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rId14" action="ppaction://hlinksldjump" highlightClick="1"/>
          </p:cNvPr>
          <p:cNvSpPr/>
          <p:nvPr/>
        </p:nvSpPr>
        <p:spPr>
          <a:xfrm>
            <a:off x="1205345" y="3289333"/>
            <a:ext cx="6151419" cy="489228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gray">
          <a:xfrm>
            <a:off x="1230284" y="472725"/>
            <a:ext cx="6666807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597" r="38247"/>
          <a:stretch/>
        </p:blipFill>
        <p:spPr>
          <a:xfrm>
            <a:off x="5508058" y="1269446"/>
            <a:ext cx="2708033" cy="4165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86699" cy="9778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Мониторинги медицинских организаций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64738" y="3352087"/>
            <a:ext cx="3674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этих планах содержится информация о сроках предоставления отчетов, формах и ответственных лицах.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738" y="680483"/>
            <a:ext cx="257175" cy="200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698" y="6138555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49" y="6138555"/>
            <a:ext cx="381934" cy="3914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72342" y="1551593"/>
            <a:ext cx="3674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http://www.miacugra.ru/ → Медицинским работникам → </a:t>
            </a:r>
            <a:r>
              <a:rPr lang="ru-RU" dirty="0" smtClean="0"/>
              <a:t>Мониторинг </a:t>
            </a:r>
            <a:r>
              <a:rPr lang="ru-RU" dirty="0"/>
              <a:t>→ Мониторинги медицинских организаций</a:t>
            </a:r>
          </a:p>
        </p:txBody>
      </p:sp>
      <p:sp>
        <p:nvSpPr>
          <p:cNvPr id="11" name="Oval 74"/>
          <p:cNvSpPr>
            <a:spLocks noChangeArrowheads="1"/>
          </p:cNvSpPr>
          <p:nvPr/>
        </p:nvSpPr>
        <p:spPr bwMode="gray">
          <a:xfrm flipH="1">
            <a:off x="1018688" y="574808"/>
            <a:ext cx="403225" cy="403225"/>
          </a:xfrm>
          <a:prstGeom prst="ellipse">
            <a:avLst/>
          </a:prstGeom>
          <a:gradFill rotWithShape="0">
            <a:gsLst>
              <a:gs pos="0">
                <a:srgbClr val="10E470">
                  <a:gamma/>
                  <a:shade val="63529"/>
                  <a:invGamma/>
                </a:srgbClr>
              </a:gs>
              <a:gs pos="100000">
                <a:srgbClr val="10E470">
                  <a:alpha val="85001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76"/>
          <p:cNvSpPr txBox="1">
            <a:spLocks noChangeArrowheads="1"/>
          </p:cNvSpPr>
          <p:nvPr/>
        </p:nvSpPr>
        <p:spPr bwMode="gray">
          <a:xfrm>
            <a:off x="1064726" y="5740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3" name="Picture 60" descr="Picture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88" y="57407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7" descr="Picture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69" y="940786"/>
            <a:ext cx="365125" cy="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4732" y="6138555"/>
            <a:ext cx="382602" cy="387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Управляющая кнопка: настраиваемая 16">
            <a:hlinkClick r:id="" action="ppaction://hlinkshowjump?jump=previousslide" highlightClick="1"/>
          </p:cNvPr>
          <p:cNvSpPr/>
          <p:nvPr/>
        </p:nvSpPr>
        <p:spPr>
          <a:xfrm>
            <a:off x="312649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hlinkshowjump?jump=nextslide" highlightClick="1"/>
          </p:cNvPr>
          <p:cNvSpPr/>
          <p:nvPr/>
        </p:nvSpPr>
        <p:spPr>
          <a:xfrm>
            <a:off x="734698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rId14" action="ppaction://hlinksldjump" highlightClick="1"/>
          </p:cNvPr>
          <p:cNvSpPr/>
          <p:nvPr/>
        </p:nvSpPr>
        <p:spPr>
          <a:xfrm>
            <a:off x="1299941" y="6138555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rId15" action="ppaction://hlinksldjump" highlightClick="1"/>
          </p:cNvPr>
          <p:cNvSpPr/>
          <p:nvPr/>
        </p:nvSpPr>
        <p:spPr>
          <a:xfrm>
            <a:off x="1874732" y="6138555"/>
            <a:ext cx="382602" cy="38732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rId16" action="ppaction://hlinksldjump" highlightClick="1"/>
          </p:cNvPr>
          <p:cNvSpPr/>
          <p:nvPr/>
        </p:nvSpPr>
        <p:spPr>
          <a:xfrm>
            <a:off x="5602778" y="1371600"/>
            <a:ext cx="2535382" cy="814647"/>
          </a:xfrm>
          <a:prstGeom prst="actionButtonBlank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112156"/>
              </p:ext>
            </p:extLst>
          </p:nvPr>
        </p:nvGraphicFramePr>
        <p:xfrm>
          <a:off x="503959" y="1188720"/>
          <a:ext cx="8132964" cy="3304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6125">
                  <a:extLst>
                    <a:ext uri="{9D8B030D-6E8A-4147-A177-3AD203B41FA5}">
                      <a16:colId xmlns:a16="http://schemas.microsoft.com/office/drawing/2014/main" val="4005814833"/>
                    </a:ext>
                  </a:extLst>
                </a:gridCol>
                <a:gridCol w="1407669">
                  <a:extLst>
                    <a:ext uri="{9D8B030D-6E8A-4147-A177-3AD203B41FA5}">
                      <a16:colId xmlns:a16="http://schemas.microsoft.com/office/drawing/2014/main" val="379899024"/>
                    </a:ext>
                  </a:extLst>
                </a:gridCol>
                <a:gridCol w="580585">
                  <a:extLst>
                    <a:ext uri="{9D8B030D-6E8A-4147-A177-3AD203B41FA5}">
                      <a16:colId xmlns:a16="http://schemas.microsoft.com/office/drawing/2014/main" val="111177430"/>
                    </a:ext>
                  </a:extLst>
                </a:gridCol>
                <a:gridCol w="581837">
                  <a:extLst>
                    <a:ext uri="{9D8B030D-6E8A-4147-A177-3AD203B41FA5}">
                      <a16:colId xmlns:a16="http://schemas.microsoft.com/office/drawing/2014/main" val="3109385556"/>
                    </a:ext>
                  </a:extLst>
                </a:gridCol>
                <a:gridCol w="641897">
                  <a:extLst>
                    <a:ext uri="{9D8B030D-6E8A-4147-A177-3AD203B41FA5}">
                      <a16:colId xmlns:a16="http://schemas.microsoft.com/office/drawing/2014/main" val="1558054434"/>
                    </a:ext>
                  </a:extLst>
                </a:gridCol>
                <a:gridCol w="750757">
                  <a:extLst>
                    <a:ext uri="{9D8B030D-6E8A-4147-A177-3AD203B41FA5}">
                      <a16:colId xmlns:a16="http://schemas.microsoft.com/office/drawing/2014/main" val="2828929083"/>
                    </a:ext>
                  </a:extLst>
                </a:gridCol>
                <a:gridCol w="792048">
                  <a:extLst>
                    <a:ext uri="{9D8B030D-6E8A-4147-A177-3AD203B41FA5}">
                      <a16:colId xmlns:a16="http://schemas.microsoft.com/office/drawing/2014/main" val="332711249"/>
                    </a:ext>
                  </a:extLst>
                </a:gridCol>
                <a:gridCol w="822079">
                  <a:extLst>
                    <a:ext uri="{9D8B030D-6E8A-4147-A177-3AD203B41FA5}">
                      <a16:colId xmlns:a16="http://schemas.microsoft.com/office/drawing/2014/main" val="2073310535"/>
                    </a:ext>
                  </a:extLst>
                </a:gridCol>
                <a:gridCol w="401655">
                  <a:extLst>
                    <a:ext uri="{9D8B030D-6E8A-4147-A177-3AD203B41FA5}">
                      <a16:colId xmlns:a16="http://schemas.microsoft.com/office/drawing/2014/main" val="181005544"/>
                    </a:ext>
                  </a:extLst>
                </a:gridCol>
                <a:gridCol w="348356">
                  <a:extLst>
                    <a:ext uri="{9D8B030D-6E8A-4147-A177-3AD203B41FA5}">
                      <a16:colId xmlns:a16="http://schemas.microsoft.com/office/drawing/2014/main" val="2005483816"/>
                    </a:ext>
                  </a:extLst>
                </a:gridCol>
                <a:gridCol w="689956">
                  <a:extLst>
                    <a:ext uri="{9D8B030D-6E8A-4147-A177-3AD203B41FA5}">
                      <a16:colId xmlns:a16="http://schemas.microsoft.com/office/drawing/2014/main" val="811250302"/>
                    </a:ext>
                  </a:extLst>
                </a:gridCol>
              </a:tblGrid>
              <a:tr h="54133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предоставления отчетностей  </a:t>
                      </a:r>
                      <a:b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Отдела  оперативной отчетности</a:t>
                      </a:r>
                      <a:b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БУ ХМАО-Югры «Медицинский информационно-аналитический центр» </a:t>
                      </a:r>
                      <a:b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2017 год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b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557021"/>
                  </a:ext>
                </a:extLst>
              </a:tr>
              <a:tr h="77826"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extLst>
                  <a:ext uri="{0D108BD9-81ED-4DB2-BD59-A6C34878D82A}">
                    <a16:rowId xmlns:a16="http://schemas.microsoft.com/office/drawing/2014/main" val="2453328752"/>
                  </a:ext>
                </a:extLst>
              </a:tr>
              <a:tr h="168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Полное наименование документа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>
                    <a:solidFill>
                      <a:srgbClr val="2F7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НПА, регламентирующие отчёт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Сроки предоставления информации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Кому предоставляется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Форма предоставления отчетности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Ответственный в МИАЦ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Дублёр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Кол-во МО 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Приказ по МИАЦ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extLst>
                  <a:ext uri="{0D108BD9-81ED-4DB2-BD59-A6C34878D82A}">
                    <a16:rowId xmlns:a16="http://schemas.microsoft.com/office/drawing/2014/main" val="2422317506"/>
                  </a:ext>
                </a:extLst>
              </a:tr>
              <a:tr h="85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В МИАЦ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Свод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818434"/>
                  </a:ext>
                </a:extLst>
              </a:tr>
              <a:tr h="18122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«Хранилище первичных данных административно-хозяйственной деятельности учреждений здравоохранения Ханты-Мансийского автономного округа-Югры»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приказ Департамента здравоохранения ХМАО-Югры от 28.12.2013г. № 736 «О создании регионального сегмента федерального регистра «Хранилище первичных данных административно-хозяйственной деятельности учреждений здравоохранения Российской Федерации»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Ежемесячно   до 20 числа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Ежемесячно   до 20 числа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Департамент </a:t>
                      </a:r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здравоохранения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Документы отправляем на эл. адрес snv@dzhmao.ru http://ahd.rosminzdrav.ru/BGU_web/ru_RU/contentForm.html?sysver=8.2.19.68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январь 2014 года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Приказ №65-пр от 16.04.2014 </a:t>
                      </a:r>
                      <a:endParaRPr lang="ru-RU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extLst>
                  <a:ext uri="{0D108BD9-81ED-4DB2-BD59-A6C34878D82A}">
                    <a16:rowId xmlns:a16="http://schemas.microsoft.com/office/drawing/2014/main" val="1946051572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ru-RU" sz="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80" marR="3780" marT="3780" marB="0"/>
                </a:tc>
                <a:extLst>
                  <a:ext uri="{0D108BD9-81ED-4DB2-BD59-A6C34878D82A}">
                    <a16:rowId xmlns:a16="http://schemas.microsoft.com/office/drawing/2014/main" val="1317234974"/>
                  </a:ext>
                </a:extLst>
              </a:tr>
            </a:tbl>
          </a:graphicData>
        </a:graphic>
      </p:graphicFrame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86699" cy="9778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План предоставления отчетностей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698" y="6138555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49" y="6138555"/>
            <a:ext cx="381934" cy="3914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4732" y="6138555"/>
            <a:ext cx="382602" cy="387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Управляющая кнопка: настраиваемая 14">
            <a:hlinkClick r:id="" action="ppaction://hlinkshowjump?jump=previousslide" highlightClick="1"/>
          </p:cNvPr>
          <p:cNvSpPr/>
          <p:nvPr/>
        </p:nvSpPr>
        <p:spPr>
          <a:xfrm>
            <a:off x="312649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hlinkshowjump?jump=nextslide" highlightClick="1"/>
          </p:cNvPr>
          <p:cNvSpPr/>
          <p:nvPr/>
        </p:nvSpPr>
        <p:spPr>
          <a:xfrm>
            <a:off x="734698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rId11" action="ppaction://hlinksldjump" highlightClick="1"/>
          </p:cNvPr>
          <p:cNvSpPr/>
          <p:nvPr/>
        </p:nvSpPr>
        <p:spPr>
          <a:xfrm>
            <a:off x="1299941" y="6138555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rId12" action="ppaction://hlinksldjump" highlightClick="1"/>
          </p:cNvPr>
          <p:cNvSpPr/>
          <p:nvPr/>
        </p:nvSpPr>
        <p:spPr>
          <a:xfrm>
            <a:off x="1874732" y="6138555"/>
            <a:ext cx="382602" cy="38732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"/>
          <p:cNvSpPr>
            <a:spLocks noChangeArrowheads="1"/>
          </p:cNvSpPr>
          <p:nvPr/>
        </p:nvSpPr>
        <p:spPr bwMode="gray">
          <a:xfrm>
            <a:off x="1005840" y="324196"/>
            <a:ext cx="7107381" cy="945250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24196"/>
            <a:ext cx="7886699" cy="9452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Журнал ошибок мониторингов медицинских организаций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785"/>
          <a:stretch/>
        </p:blipFill>
        <p:spPr>
          <a:xfrm>
            <a:off x="628649" y="2583047"/>
            <a:ext cx="7886700" cy="138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28649" y="4348979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Журнал содержит еженедельную информацию о предоставлении отчетов, распределенную по годам, начиная с 2014 года.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27" y="715402"/>
            <a:ext cx="257175" cy="200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698" y="6138555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49" y="6138555"/>
            <a:ext cx="381934" cy="3914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28649" y="1551593"/>
            <a:ext cx="7886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http://www.miacugra.ru/ → Медицинским работникам → </a:t>
            </a:r>
            <a:r>
              <a:rPr lang="ru-RU" dirty="0" smtClean="0"/>
              <a:t>Мониторинг </a:t>
            </a:r>
            <a:r>
              <a:rPr lang="ru-RU" dirty="0"/>
              <a:t>→ Журнал ошибок мониторингов медицинских организаций</a:t>
            </a:r>
          </a:p>
        </p:txBody>
      </p:sp>
      <p:sp>
        <p:nvSpPr>
          <p:cNvPr id="12" name="Oval 82"/>
          <p:cNvSpPr>
            <a:spLocks noChangeArrowheads="1"/>
          </p:cNvSpPr>
          <p:nvPr/>
        </p:nvSpPr>
        <p:spPr bwMode="gray">
          <a:xfrm flipH="1">
            <a:off x="804227" y="594898"/>
            <a:ext cx="403225" cy="403225"/>
          </a:xfrm>
          <a:prstGeom prst="ellipse">
            <a:avLst/>
          </a:prstGeom>
          <a:gradFill rotWithShape="0">
            <a:gsLst>
              <a:gs pos="0">
                <a:srgbClr val="CA55F9">
                  <a:gamma/>
                  <a:shade val="63529"/>
                  <a:invGamma/>
                </a:srgbClr>
              </a:gs>
              <a:gs pos="100000">
                <a:srgbClr val="CA55F9">
                  <a:alpha val="85001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42270" y="61184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4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4" name="Picture 60" descr="Picture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7" y="600085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7" descr="Picture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6" y="967165"/>
            <a:ext cx="365125" cy="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4732" y="6138555"/>
            <a:ext cx="382602" cy="387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Управляющая кнопка: настраиваемая 17">
            <a:hlinkClick r:id="" action="ppaction://hlinkshowjump?jump=previousslide" highlightClick="1"/>
          </p:cNvPr>
          <p:cNvSpPr/>
          <p:nvPr/>
        </p:nvSpPr>
        <p:spPr>
          <a:xfrm>
            <a:off x="312649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hlinkshowjump?jump=nextslide" highlightClick="1"/>
          </p:cNvPr>
          <p:cNvSpPr/>
          <p:nvPr/>
        </p:nvSpPr>
        <p:spPr>
          <a:xfrm>
            <a:off x="734698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rId14" action="ppaction://hlinksldjump" highlightClick="1"/>
          </p:cNvPr>
          <p:cNvSpPr/>
          <p:nvPr/>
        </p:nvSpPr>
        <p:spPr>
          <a:xfrm>
            <a:off x="1299941" y="6138555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rId15" action="ppaction://hlinksldjump" highlightClick="1"/>
          </p:cNvPr>
          <p:cNvSpPr/>
          <p:nvPr/>
        </p:nvSpPr>
        <p:spPr>
          <a:xfrm>
            <a:off x="1874732" y="6138555"/>
            <a:ext cx="382602" cy="38732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Форма о </a:t>
            </a:r>
            <a:r>
              <a:rPr lang="ru-RU" sz="2800" b="1" dirty="0"/>
              <a:t>предоставлении отчетов медицинскими учреждениями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363655"/>
              </p:ext>
            </p:extLst>
          </p:nvPr>
        </p:nvGraphicFramePr>
        <p:xfrm>
          <a:off x="1147156" y="1465263"/>
          <a:ext cx="6799811" cy="409517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084022">
                  <a:extLst>
                    <a:ext uri="{9D8B030D-6E8A-4147-A177-3AD203B41FA5}">
                      <a16:colId xmlns:a16="http://schemas.microsoft.com/office/drawing/2014/main" val="1671749359"/>
                    </a:ext>
                  </a:extLst>
                </a:gridCol>
                <a:gridCol w="2615405">
                  <a:extLst>
                    <a:ext uri="{9D8B030D-6E8A-4147-A177-3AD203B41FA5}">
                      <a16:colId xmlns:a16="http://schemas.microsoft.com/office/drawing/2014/main" val="2492227764"/>
                    </a:ext>
                  </a:extLst>
                </a:gridCol>
                <a:gridCol w="1100384">
                  <a:extLst>
                    <a:ext uri="{9D8B030D-6E8A-4147-A177-3AD203B41FA5}">
                      <a16:colId xmlns:a16="http://schemas.microsoft.com/office/drawing/2014/main" val="237778480"/>
                    </a:ext>
                  </a:extLst>
                </a:gridCol>
              </a:tblGrid>
              <a:tr h="127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мониторинга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Мониторинг реализации мероприятий по снижению смертности населения Ханты-Мансийского автономного округа-Югры от ишемической болезни сердца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7" marR="5467" marT="5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…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7" marR="5467" marT="5467" marB="0" anchor="ctr"/>
                </a:tc>
                <a:extLst>
                  <a:ext uri="{0D108BD9-81ED-4DB2-BD59-A6C34878D82A}">
                    <a16:rowId xmlns:a16="http://schemas.microsoft.com/office/drawing/2014/main" val="2601277525"/>
                  </a:ext>
                </a:extLst>
              </a:tr>
              <a:tr h="14048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Основание для исполнения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205" marR="5467" marT="546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Приказ Департамента здравоохранения ХМАО-Югры от 05.08.2015 года №812 "О внесении изменений в приказ Департамента здравоохранения Ханты-Мансийского автономного округа-Югры от 01.07.2015 г. №646 "Об организации мониторинга мероприятий по снижению смертности населения Ханты-Мансийского автономного округа-Югры"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205" marR="5467" marT="5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…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205" marR="5467" marT="5467" marB="0" anchor="ctr"/>
                </a:tc>
                <a:extLst>
                  <a:ext uri="{0D108BD9-81ED-4DB2-BD59-A6C34878D82A}">
                    <a16:rowId xmlns:a16="http://schemas.microsoft.com/office/drawing/2014/main" val="3830075394"/>
                  </a:ext>
                </a:extLst>
              </a:tr>
              <a:tr h="618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Срок предоставления информации из МО в МИАЦ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Ежемесячно </a:t>
                      </a:r>
                      <a:r>
                        <a:rPr lang="ru-RU" sz="900" u="none" strike="noStrike" dirty="0">
                          <a:effectLst/>
                        </a:rPr>
                        <a:t>с 10 до 15 числа месяца, следующего за отчетным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7" marR="5467" marT="5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…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7" marR="5467" marT="5467" marB="0" anchor="ctr"/>
                </a:tc>
                <a:extLst>
                  <a:ext uri="{0D108BD9-81ED-4DB2-BD59-A6C34878D82A}">
                    <a16:rowId xmlns:a16="http://schemas.microsoft.com/office/drawing/2014/main" val="3998057046"/>
                  </a:ext>
                </a:extLst>
              </a:tr>
              <a:tr h="493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Ответственный за мониторинг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2F71A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7" marR="5467" marT="546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25393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учреждения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7" marR="5467" marT="5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7" marR="5467" marT="5467" marB="0" anchor="ctr"/>
                </a:tc>
                <a:extLst>
                  <a:ext uri="{0D108BD9-81ED-4DB2-BD59-A6C34878D82A}">
                    <a16:rowId xmlns:a16="http://schemas.microsoft.com/office/drawing/2014/main" val="2545027258"/>
                  </a:ext>
                </a:extLst>
              </a:tr>
              <a:tr h="1455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БУ ХМАО-Югры «Когалымская городская больница»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7" marR="5467" marT="5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u="none" strike="noStrike" dirty="0" smtClean="0">
                        <a:effectLst/>
                      </a:endParaRPr>
                    </a:p>
                  </a:txBody>
                  <a:tcPr marL="5467" marR="5467" marT="5467" marB="0" anchor="ctr"/>
                </a:tc>
                <a:extLst>
                  <a:ext uri="{0D108BD9-81ED-4DB2-BD59-A6C34878D82A}">
                    <a16:rowId xmlns:a16="http://schemas.microsoft.com/office/drawing/2014/main" val="108841635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178895"/>
              </p:ext>
            </p:extLst>
          </p:nvPr>
        </p:nvGraphicFramePr>
        <p:xfrm>
          <a:off x="1147155" y="5580686"/>
          <a:ext cx="6799811" cy="27978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084022">
                  <a:extLst>
                    <a:ext uri="{9D8B030D-6E8A-4147-A177-3AD203B41FA5}">
                      <a16:colId xmlns:a16="http://schemas.microsoft.com/office/drawing/2014/main" val="2180721576"/>
                    </a:ext>
                  </a:extLst>
                </a:gridCol>
                <a:gridCol w="2615405">
                  <a:extLst>
                    <a:ext uri="{9D8B030D-6E8A-4147-A177-3AD203B41FA5}">
                      <a16:colId xmlns:a16="http://schemas.microsoft.com/office/drawing/2014/main" val="2967247739"/>
                    </a:ext>
                  </a:extLst>
                </a:gridCol>
                <a:gridCol w="1100384">
                  <a:extLst>
                    <a:ext uri="{9D8B030D-6E8A-4147-A177-3AD203B41FA5}">
                      <a16:colId xmlns:a16="http://schemas.microsoft.com/office/drawing/2014/main" val="290973941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 marL="5467" marR="5467" marT="546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67" marR="5467" marT="5467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467" marR="5467" marT="5467" marB="0" anchor="ctr"/>
                </a:tc>
                <a:extLst>
                  <a:ext uri="{0D108BD9-81ED-4DB2-BD59-A6C34878D82A}">
                    <a16:rowId xmlns:a16="http://schemas.microsoft.com/office/drawing/2014/main" val="228033108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698" y="6138555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49" y="6138555"/>
            <a:ext cx="381934" cy="3914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4732" y="6138555"/>
            <a:ext cx="382602" cy="387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Управляющая кнопка: настраиваемая 10">
            <a:hlinkClick r:id="" action="ppaction://hlinkshowjump?jump=previousslide" highlightClick="1"/>
          </p:cNvPr>
          <p:cNvSpPr/>
          <p:nvPr/>
        </p:nvSpPr>
        <p:spPr>
          <a:xfrm>
            <a:off x="312649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734698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1299941" y="6138555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1874732" y="6138555"/>
            <a:ext cx="382602" cy="38732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Форма о </a:t>
            </a:r>
            <a:r>
              <a:rPr lang="ru-RU" sz="2800" b="1" dirty="0"/>
              <a:t>предоставлении отчетов медицинскими учреждениями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81860"/>
            <a:ext cx="7886701" cy="4711234"/>
          </a:xfrm>
        </p:spPr>
        <p:txBody>
          <a:bodyPr>
            <a:normAutofit/>
          </a:bodyPr>
          <a:lstStyle/>
          <a:p>
            <a:r>
              <a:rPr lang="ru-RU" sz="1800" dirty="0"/>
              <a:t>Информация о предоставлении отчетов размещается еженедельно по средам до </a:t>
            </a:r>
            <a:r>
              <a:rPr lang="ru-RU" sz="1800" dirty="0" smtClean="0"/>
              <a:t>12.00 </a:t>
            </a:r>
            <a:r>
              <a:rPr lang="ru-RU" sz="1800" dirty="0"/>
              <a:t>и содержит следующую информацию: </a:t>
            </a:r>
          </a:p>
          <a:p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0199"/>
              </p:ext>
            </p:extLst>
          </p:nvPr>
        </p:nvGraphicFramePr>
        <p:xfrm>
          <a:off x="3599599" y="3342160"/>
          <a:ext cx="4915750" cy="1136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5696">
                  <a:extLst>
                    <a:ext uri="{9D8B030D-6E8A-4147-A177-3AD203B41FA5}">
                      <a16:colId xmlns:a16="http://schemas.microsoft.com/office/drawing/2014/main" val="1442130669"/>
                    </a:ext>
                  </a:extLst>
                </a:gridCol>
                <a:gridCol w="1290018">
                  <a:extLst>
                    <a:ext uri="{9D8B030D-6E8A-4147-A177-3AD203B41FA5}">
                      <a16:colId xmlns:a16="http://schemas.microsoft.com/office/drawing/2014/main" val="3971129787"/>
                    </a:ext>
                  </a:extLst>
                </a:gridCol>
                <a:gridCol w="1290018">
                  <a:extLst>
                    <a:ext uri="{9D8B030D-6E8A-4147-A177-3AD203B41FA5}">
                      <a16:colId xmlns:a16="http://schemas.microsoft.com/office/drawing/2014/main" val="2716379815"/>
                    </a:ext>
                  </a:extLst>
                </a:gridCol>
                <a:gridCol w="1290018">
                  <a:extLst>
                    <a:ext uri="{9D8B030D-6E8A-4147-A177-3AD203B41FA5}">
                      <a16:colId xmlns:a16="http://schemas.microsoft.com/office/drawing/2014/main" val="3263808670"/>
                    </a:ext>
                  </a:extLst>
                </a:gridCol>
              </a:tblGrid>
              <a:tr h="22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0" marR="7330" marT="73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Расшифровка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0" marR="7330" marT="73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0" marR="7330" marT="733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0" marR="7330" marT="7330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196869"/>
                  </a:ext>
                </a:extLst>
              </a:tr>
              <a:tr h="22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0" marR="7330" marT="7330" marB="0" anchor="ctr">
                    <a:solidFill>
                      <a:srgbClr val="2F71A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не предоставили отчет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0" marR="7330" marT="733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0" marR="7330" marT="7330" marB="0" anchor="ctr"/>
                </a:tc>
                <a:extLst>
                  <a:ext uri="{0D108BD9-81ED-4DB2-BD59-A6C34878D82A}">
                    <a16:rowId xmlns:a16="http://schemas.microsoft.com/office/drawing/2014/main" val="411980634"/>
                  </a:ext>
                </a:extLst>
              </a:tr>
              <a:tr h="22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0" marR="7330" marT="7330" marB="0" anchor="ctr">
                    <a:solidFill>
                      <a:srgbClr val="2F71A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предоставили с ошибками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0" marR="7330" marT="733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0" marR="7330" marT="7330" marB="0" anchor="ctr"/>
                </a:tc>
                <a:extLst>
                  <a:ext uri="{0D108BD9-81ED-4DB2-BD59-A6C34878D82A}">
                    <a16:rowId xmlns:a16="http://schemas.microsoft.com/office/drawing/2014/main" val="902569560"/>
                  </a:ext>
                </a:extLst>
              </a:tr>
              <a:tr h="22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0" marR="7330" marT="7330" marB="0" anchor="ctr">
                    <a:solidFill>
                      <a:srgbClr val="2F71A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не участвуют в мониторинге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0" marR="7330" marT="733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0" marR="7330" marT="7330" marB="0" anchor="ctr"/>
                </a:tc>
                <a:extLst>
                  <a:ext uri="{0D108BD9-81ED-4DB2-BD59-A6C34878D82A}">
                    <a16:rowId xmlns:a16="http://schemas.microsoft.com/office/drawing/2014/main" val="3751993321"/>
                  </a:ext>
                </a:extLst>
              </a:tr>
              <a:tr h="227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0" marR="7330" marT="7330" marB="0" anchor="ctr">
                    <a:solidFill>
                      <a:srgbClr val="2F71A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предоставили с нарушением сроков сдачи отчета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0" marR="7330" marT="733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90853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78296"/>
              </p:ext>
            </p:extLst>
          </p:nvPr>
        </p:nvGraphicFramePr>
        <p:xfrm>
          <a:off x="1116632" y="2865983"/>
          <a:ext cx="1657349" cy="20884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0391">
                  <a:extLst>
                    <a:ext uri="{9D8B030D-6E8A-4147-A177-3AD203B41FA5}">
                      <a16:colId xmlns:a16="http://schemas.microsoft.com/office/drawing/2014/main" val="2603325898"/>
                    </a:ext>
                  </a:extLst>
                </a:gridCol>
                <a:gridCol w="261687">
                  <a:extLst>
                    <a:ext uri="{9D8B030D-6E8A-4147-A177-3AD203B41FA5}">
                      <a16:colId xmlns:a16="http://schemas.microsoft.com/office/drawing/2014/main" val="2520727858"/>
                    </a:ext>
                  </a:extLst>
                </a:gridCol>
                <a:gridCol w="353537">
                  <a:extLst>
                    <a:ext uri="{9D8B030D-6E8A-4147-A177-3AD203B41FA5}">
                      <a16:colId xmlns:a16="http://schemas.microsoft.com/office/drawing/2014/main" val="2965120475"/>
                    </a:ext>
                  </a:extLst>
                </a:gridCol>
                <a:gridCol w="238002">
                  <a:extLst>
                    <a:ext uri="{9D8B030D-6E8A-4147-A177-3AD203B41FA5}">
                      <a16:colId xmlns:a16="http://schemas.microsoft.com/office/drawing/2014/main" val="3923596145"/>
                    </a:ext>
                  </a:extLst>
                </a:gridCol>
                <a:gridCol w="233380">
                  <a:extLst>
                    <a:ext uri="{9D8B030D-6E8A-4147-A177-3AD203B41FA5}">
                      <a16:colId xmlns:a16="http://schemas.microsoft.com/office/drawing/2014/main" val="3307966792"/>
                    </a:ext>
                  </a:extLst>
                </a:gridCol>
                <a:gridCol w="270352">
                  <a:extLst>
                    <a:ext uri="{9D8B030D-6E8A-4147-A177-3AD203B41FA5}">
                      <a16:colId xmlns:a16="http://schemas.microsoft.com/office/drawing/2014/main" val="863364095"/>
                    </a:ext>
                  </a:extLst>
                </a:gridCol>
              </a:tblGrid>
              <a:tr h="102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extLst>
                  <a:ext uri="{0D108BD9-81ED-4DB2-BD59-A6C34878D82A}">
                    <a16:rowId xmlns:a16="http://schemas.microsoft.com/office/drawing/2014/main" val="3242523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extLst>
                  <a:ext uri="{0D108BD9-81ED-4DB2-BD59-A6C34878D82A}">
                    <a16:rowId xmlns:a16="http://schemas.microsoft.com/office/drawing/2014/main" val="1687752790"/>
                  </a:ext>
                </a:extLst>
              </a:tr>
              <a:tr h="102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extLst>
                  <a:ext uri="{0D108BD9-81ED-4DB2-BD59-A6C34878D82A}">
                    <a16:rowId xmlns:a16="http://schemas.microsoft.com/office/drawing/2014/main" val="3565964414"/>
                  </a:ext>
                </a:extLst>
              </a:tr>
              <a:tr h="102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extLst>
                  <a:ext uri="{0D108BD9-81ED-4DB2-BD59-A6C34878D82A}">
                    <a16:rowId xmlns:a16="http://schemas.microsoft.com/office/drawing/2014/main" val="2776891426"/>
                  </a:ext>
                </a:extLst>
              </a:tr>
              <a:tr h="102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extLst>
                  <a:ext uri="{0D108BD9-81ED-4DB2-BD59-A6C34878D82A}">
                    <a16:rowId xmlns:a16="http://schemas.microsoft.com/office/drawing/2014/main" val="1391325530"/>
                  </a:ext>
                </a:extLst>
              </a:tr>
              <a:tr h="119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extLst>
                  <a:ext uri="{0D108BD9-81ED-4DB2-BD59-A6C34878D82A}">
                    <a16:rowId xmlns:a16="http://schemas.microsoft.com/office/drawing/2014/main" val="2571910406"/>
                  </a:ext>
                </a:extLst>
              </a:tr>
              <a:tr h="102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extLst>
                  <a:ext uri="{0D108BD9-81ED-4DB2-BD59-A6C34878D82A}">
                    <a16:rowId xmlns:a16="http://schemas.microsoft.com/office/drawing/2014/main" val="1588674692"/>
                  </a:ext>
                </a:extLst>
              </a:tr>
              <a:tr h="102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extLst>
                  <a:ext uri="{0D108BD9-81ED-4DB2-BD59-A6C34878D82A}">
                    <a16:rowId xmlns:a16="http://schemas.microsoft.com/office/drawing/2014/main" val="2733893659"/>
                  </a:ext>
                </a:extLst>
              </a:tr>
              <a:tr h="102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extLst>
                  <a:ext uri="{0D108BD9-81ED-4DB2-BD59-A6C34878D82A}">
                    <a16:rowId xmlns:a16="http://schemas.microsoft.com/office/drawing/2014/main" val="2426712343"/>
                  </a:ext>
                </a:extLst>
              </a:tr>
              <a:tr h="102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extLst>
                  <a:ext uri="{0D108BD9-81ED-4DB2-BD59-A6C34878D82A}">
                    <a16:rowId xmlns:a16="http://schemas.microsoft.com/office/drawing/2014/main" val="1060094323"/>
                  </a:ext>
                </a:extLst>
              </a:tr>
              <a:tr h="102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extLst>
                  <a:ext uri="{0D108BD9-81ED-4DB2-BD59-A6C34878D82A}">
                    <a16:rowId xmlns:a16="http://schemas.microsoft.com/office/drawing/2014/main" val="457239721"/>
                  </a:ext>
                </a:extLst>
              </a:tr>
              <a:tr h="102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extLst>
                  <a:ext uri="{0D108BD9-81ED-4DB2-BD59-A6C34878D82A}">
                    <a16:rowId xmlns:a16="http://schemas.microsoft.com/office/drawing/2014/main" val="1045136295"/>
                  </a:ext>
                </a:extLst>
              </a:tr>
              <a:tr h="102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0" marR="8250" marT="8250" marB="0" anchor="ctr"/>
                </a:tc>
                <a:extLst>
                  <a:ext uri="{0D108BD9-81ED-4DB2-BD59-A6C34878D82A}">
                    <a16:rowId xmlns:a16="http://schemas.microsoft.com/office/drawing/2014/main" val="129376927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698" y="6138555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49" y="6138555"/>
            <a:ext cx="381934" cy="3914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4732" y="6138555"/>
            <a:ext cx="382602" cy="387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Управляющая кнопка: настраиваемая 9">
            <a:hlinkClick r:id="" action="ppaction://hlinkshowjump?jump=previousslide" highlightClick="1"/>
          </p:cNvPr>
          <p:cNvSpPr/>
          <p:nvPr/>
        </p:nvSpPr>
        <p:spPr>
          <a:xfrm>
            <a:off x="312649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734698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1299941" y="6138555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11" action="ppaction://hlinksldjump" highlightClick="1"/>
          </p:cNvPr>
          <p:cNvSpPr/>
          <p:nvPr/>
        </p:nvSpPr>
        <p:spPr>
          <a:xfrm>
            <a:off x="1874732" y="6138555"/>
            <a:ext cx="382602" cy="38732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994</TotalTime>
  <Words>432</Words>
  <Application>Microsoft Office PowerPoint</Application>
  <PresentationFormat>Экран (4:3)</PresentationFormat>
  <Paragraphs>186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ЖУРНАЛ ОШИБОК мониторингов медицинских организаций округа  НА САЙТЕ МИАЦ</vt:lpstr>
      <vt:lpstr>Презентация PowerPoint</vt:lpstr>
      <vt:lpstr>Электронный адрес</vt:lpstr>
      <vt:lpstr>Мониторинги</vt:lpstr>
      <vt:lpstr>Мониторинги медицинских организаций</vt:lpstr>
      <vt:lpstr>План предоставления отчетностей</vt:lpstr>
      <vt:lpstr>Журнал ошибок мониторингов медицинских организаций</vt:lpstr>
      <vt:lpstr>Форма о предоставлении отчетов медицинскими учреждениями</vt:lpstr>
      <vt:lpstr>Форма о предоставлении отчетов медицинскими учреждениями</vt:lpstr>
      <vt:lpstr>Контакты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Чеченкина Валентина Сергеевна</cp:lastModifiedBy>
  <cp:revision>174</cp:revision>
  <dcterms:created xsi:type="dcterms:W3CDTF">2016-11-18T14:12:19Z</dcterms:created>
  <dcterms:modified xsi:type="dcterms:W3CDTF">2017-11-27T10:54:46Z</dcterms:modified>
</cp:coreProperties>
</file>