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74" r:id="rId3"/>
    <p:sldId id="262" r:id="rId4"/>
    <p:sldId id="263" r:id="rId5"/>
    <p:sldId id="264" r:id="rId6"/>
    <p:sldId id="265" r:id="rId7"/>
    <p:sldId id="267" r:id="rId8"/>
    <p:sldId id="266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1A9"/>
    <a:srgbClr val="84B0DD"/>
    <a:srgbClr val="6B82A1"/>
    <a:srgbClr val="A6CAEA"/>
    <a:srgbClr val="00B8FE"/>
    <a:srgbClr val="0087EA"/>
    <a:srgbClr val="C00000"/>
    <a:srgbClr val="FFFF99"/>
    <a:srgbClr val="F3F0ED"/>
    <a:srgbClr val="E1D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40471"/>
          <a:stretch/>
        </p:blipFill>
        <p:spPr>
          <a:xfrm>
            <a:off x="0" y="0"/>
            <a:ext cx="9144000" cy="507188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343150"/>
            <a:ext cx="1438275" cy="2728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70269" y="3366655"/>
            <a:ext cx="3933478" cy="250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врачебные бригады.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программном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комплексе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70" y="6035040"/>
            <a:ext cx="675872" cy="657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67" y="1519398"/>
            <a:ext cx="7869890" cy="4889709"/>
          </a:xfrm>
        </p:spPr>
        <p:txBody>
          <a:bodyPr>
            <a:normAutofit/>
          </a:bodyPr>
          <a:lstStyle/>
          <a:p>
            <a:r>
              <a:rPr lang="ru-RU" sz="2000" b="1" dirty="0"/>
              <a:t>Обратите внимание!</a:t>
            </a:r>
            <a:r>
              <a:rPr lang="ru-RU" sz="2000" dirty="0"/>
              <a:t> Необходимо привести в соответствие данные в ПК «Медведь» в соответствующих отчетных формах и данные в программе МЕДСТАТ форма 30 Таблица 2510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09365"/>
              </p:ext>
            </p:extLst>
          </p:nvPr>
        </p:nvGraphicFramePr>
        <p:xfrm>
          <a:off x="1402961" y="2440252"/>
          <a:ext cx="5740400" cy="313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2982773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6403649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26581453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3623231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стр.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Наличие подразделений (нет - 0, есть - 1)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169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031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Амбулатории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8770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Стоматологические кабинеты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46365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Флюорографические установки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42862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Клинико-диагностические лаборатории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49124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Врачебные бригады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9294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ФАПы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04274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Фельдшерские пункты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41428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</a:rPr>
                        <a:t> установки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39338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Мобильные медицинские бригады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05394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25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Количество выездов мобильных бригад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4195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25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Количество обслуживаемых пациентов сотрудниками мобильных бригад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906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25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</a:rPr>
                        <a:t>лиц,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прошедших диспансеризацию с помощью специалистов мобильных бригад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69693"/>
                  </a:ext>
                </a:extLst>
              </a:tr>
            </a:tbl>
          </a:graphicData>
        </a:graphic>
      </p:graphicFrame>
      <p:sp>
        <p:nvSpPr>
          <p:cNvPr id="8" name="Управляющая кнопка: настраиваемая 7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rgbClr val="84B0DD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577" y="3826578"/>
            <a:ext cx="7869890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997845" y="6159726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534" y="6138555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8568534" y="6147642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2059672" y="4584511"/>
            <a:ext cx="5168900" cy="533400"/>
            <a:chOff x="1296" y="1454"/>
            <a:chExt cx="3256" cy="336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gray">
            <a:xfrm>
              <a:off x="1412" y="1494"/>
              <a:ext cx="31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</a:t>
              </a:r>
              <a:r>
                <a:rPr lang="ru-RU" sz="2400" dirty="0" smtClean="0"/>
                <a:t>Формы </a:t>
              </a:r>
              <a:r>
                <a:rPr lang="ru-RU" sz="2400" dirty="0"/>
                <a:t>441-454, 457, 501, 521, 541</a:t>
              </a:r>
              <a:endParaRPr lang="en-US" sz="2400" dirty="0"/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2288272" y="2044517"/>
            <a:ext cx="5557838" cy="558801"/>
            <a:chOff x="1440" y="2028"/>
            <a:chExt cx="3501" cy="352"/>
          </a:xfrm>
        </p:grpSpPr>
        <p:sp>
          <p:nvSpPr>
            <p:cNvPr id="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1617" y="2028"/>
              <a:ext cx="33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</a:t>
              </a:r>
              <a:r>
                <a:rPr lang="ru-RU" sz="2400" dirty="0" smtClean="0"/>
                <a:t>Регламентирующие документы</a:t>
              </a:r>
              <a:endParaRPr lang="en-US" sz="2400" dirty="0"/>
            </a:p>
          </p:txBody>
        </p:sp>
      </p:grpSp>
      <p:grpSp>
        <p:nvGrpSpPr>
          <p:cNvPr id="85" name="Group 12"/>
          <p:cNvGrpSpPr>
            <a:grpSpLocks/>
          </p:cNvGrpSpPr>
          <p:nvPr/>
        </p:nvGrpSpPr>
        <p:grpSpPr bwMode="auto">
          <a:xfrm>
            <a:off x="2059672" y="2908111"/>
            <a:ext cx="5029200" cy="533400"/>
            <a:chOff x="1296" y="2654"/>
            <a:chExt cx="3168" cy="336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gray">
            <a:xfrm>
              <a:off x="1701" y="2671"/>
              <a:ext cx="25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ru-RU" sz="2400" dirty="0" smtClean="0"/>
                <a:t>Подотчетные организации</a:t>
              </a:r>
              <a:endParaRPr lang="en-US" sz="2400" dirty="0"/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17"/>
          <p:cNvGrpSpPr>
            <a:grpSpLocks/>
          </p:cNvGrpSpPr>
          <p:nvPr/>
        </p:nvGrpSpPr>
        <p:grpSpPr bwMode="auto">
          <a:xfrm>
            <a:off x="2059672" y="3746311"/>
            <a:ext cx="5029200" cy="533400"/>
            <a:chOff x="1296" y="3244"/>
            <a:chExt cx="3168" cy="336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gray">
            <a:xfrm>
              <a:off x="1548" y="3251"/>
              <a:ext cx="2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</a:t>
              </a:r>
              <a:r>
                <a:rPr lang="ru-RU" sz="2400" dirty="0" smtClean="0"/>
                <a:t>Сроки </a:t>
              </a:r>
              <a:r>
                <a:rPr lang="ru-RU" sz="2400" dirty="0"/>
                <a:t>предоставления отчетов</a:t>
              </a:r>
              <a:endParaRPr lang="en-US" sz="2400" dirty="0"/>
            </a:p>
          </p:txBody>
        </p:sp>
        <p:sp>
          <p:nvSpPr>
            <p:cNvPr id="9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22"/>
          <p:cNvGrpSpPr>
            <a:grpSpLocks/>
          </p:cNvGrpSpPr>
          <p:nvPr/>
        </p:nvGrpSpPr>
        <p:grpSpPr bwMode="auto">
          <a:xfrm>
            <a:off x="2288272" y="5446528"/>
            <a:ext cx="4800600" cy="531813"/>
            <a:chOff x="1440" y="3245"/>
            <a:chExt cx="3024" cy="335"/>
          </a:xfrm>
        </p:grpSpPr>
        <p:sp>
          <p:nvSpPr>
            <p:cNvPr id="9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Text Box 25"/>
            <p:cNvSpPr txBox="1">
              <a:spLocks noChangeArrowheads="1"/>
            </p:cNvSpPr>
            <p:nvPr/>
          </p:nvSpPr>
          <p:spPr bwMode="gray">
            <a:xfrm>
              <a:off x="2153" y="3245"/>
              <a:ext cx="15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 </a:t>
              </a:r>
              <a:r>
                <a:rPr lang="ru-RU" sz="2400" dirty="0" smtClean="0"/>
                <a:t>Формы </a:t>
              </a:r>
              <a:r>
                <a:rPr lang="ru-RU" sz="2400" dirty="0"/>
                <a:t>763-779</a:t>
              </a:r>
              <a:endParaRPr lang="en-US" sz="2400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67" y="6138557"/>
            <a:ext cx="386706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Управляющая кнопка: настраиваемая 2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firstslide" highlightClick="1"/>
          </p:cNvPr>
          <p:cNvSpPr/>
          <p:nvPr/>
        </p:nvSpPr>
        <p:spPr>
          <a:xfrm>
            <a:off x="7997845" y="6138555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8436690" y="6138555"/>
            <a:ext cx="366488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0667" y="1049851"/>
            <a:ext cx="345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Выездные бригады</a:t>
            </a:r>
            <a:endParaRPr lang="en-US" sz="2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566" y="2035641"/>
            <a:ext cx="560512" cy="567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652" y="4584511"/>
            <a:ext cx="576231" cy="58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60" y="3712775"/>
            <a:ext cx="570693" cy="564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160" y="2877467"/>
            <a:ext cx="560512" cy="56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008" y="5443099"/>
            <a:ext cx="575518" cy="56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правляющая кнопка: настраиваемая 1">
            <a:hlinkClick r:id="rId11" action="ppaction://hlinksldjump" highlightClick="1"/>
          </p:cNvPr>
          <p:cNvSpPr/>
          <p:nvPr/>
        </p:nvSpPr>
        <p:spPr>
          <a:xfrm>
            <a:off x="1367254" y="1839128"/>
            <a:ext cx="5810596" cy="76477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12" action="ppaction://hlinksldjump" highlightClick="1"/>
          </p:cNvPr>
          <p:cNvSpPr/>
          <p:nvPr/>
        </p:nvSpPr>
        <p:spPr>
          <a:xfrm>
            <a:off x="1417976" y="2861703"/>
            <a:ext cx="5810596" cy="56051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13" action="ppaction://hlinksldjump" highlightClick="1"/>
          </p:cNvPr>
          <p:cNvSpPr/>
          <p:nvPr/>
        </p:nvSpPr>
        <p:spPr>
          <a:xfrm>
            <a:off x="1346662" y="3730989"/>
            <a:ext cx="5810596" cy="56051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14" action="ppaction://hlinksldjump" highlightClick="1"/>
          </p:cNvPr>
          <p:cNvSpPr/>
          <p:nvPr/>
        </p:nvSpPr>
        <p:spPr>
          <a:xfrm>
            <a:off x="1402179" y="4567406"/>
            <a:ext cx="5810596" cy="56051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15" action="ppaction://hlinksldjump" highlightClick="1"/>
          </p:cNvPr>
          <p:cNvSpPr/>
          <p:nvPr/>
        </p:nvSpPr>
        <p:spPr>
          <a:xfrm>
            <a:off x="1417976" y="5431596"/>
            <a:ext cx="5810596" cy="56051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379340"/>
            <a:ext cx="7869890" cy="9987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Регламентирующие документы: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519398"/>
            <a:ext cx="7869890" cy="4349387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Приказ №</a:t>
            </a:r>
            <a:r>
              <a:rPr lang="ru-RU" sz="2000" b="1" dirty="0"/>
              <a:t>754</a:t>
            </a:r>
            <a:r>
              <a:rPr lang="ru-RU" sz="2000" dirty="0"/>
              <a:t> от 24.07.2015 «О внесении изменений в приказы Департамента здравоохранения Ханты-Мансийского автономного округа  - Югры от 17.02.2014 №80 «О порядке согласования отчета о работе, выполненной специалистами выездных медицинских бригад при организации первичной медико-санитарной помощи взрослому населению», от 22.04.2014 №271 «Об организации мониторинга работы, выполненной специалистами выездных медицинских бригад при организации первичной медико-санитарной помощи»</a:t>
            </a:r>
          </a:p>
          <a:p>
            <a:pPr lvl="0"/>
            <a:r>
              <a:rPr lang="ru-RU" sz="2000" dirty="0"/>
              <a:t>Приказ №</a:t>
            </a:r>
            <a:r>
              <a:rPr lang="ru-RU" sz="2000" b="1" dirty="0"/>
              <a:t>859</a:t>
            </a:r>
            <a:r>
              <a:rPr lang="ru-RU" sz="2000" dirty="0"/>
              <a:t> от 18.08.2017 «Об организации деятельности выездных медицинских бригад  по оказанию первичной медико-санитарной помощи жителям труднодоступных и отдаленных населенных пунктов и территорий компактного проживания коренных малочисленных народов Севера Ханты-Мансийского автономного округа – Югры»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настраиваемая 9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1287918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379340"/>
            <a:ext cx="7869890" cy="9987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Подотчетные организации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44589"/>
            <a:ext cx="7869890" cy="488970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Отчет предоставляется в ПК «Медведь» 17 медицинскими организациями Ханты-Мансийского автономного округа – Югры: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«Березовская районная больница» 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</a:t>
            </a:r>
            <a:r>
              <a:rPr lang="ru-RU" dirty="0" err="1"/>
              <a:t>Игримская</a:t>
            </a:r>
            <a:r>
              <a:rPr lang="ru-RU" dirty="0"/>
              <a:t>  районная больница» 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«Белоярская районная больница»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</a:t>
            </a:r>
            <a:r>
              <a:rPr lang="ru-RU" dirty="0" err="1"/>
              <a:t>Кондинская</a:t>
            </a:r>
            <a:r>
              <a:rPr lang="ru-RU" dirty="0"/>
              <a:t> районная больница» 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«Центр общей врачебной </a:t>
            </a:r>
            <a:r>
              <a:rPr lang="ru-RU" dirty="0" smtClean="0"/>
              <a:t>практики»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БУ </a:t>
            </a:r>
            <a:r>
              <a:rPr lang="ru-RU" dirty="0"/>
              <a:t>«Нефтеюганская районная больница»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«Нижневартовская районная больница»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«Октябрьская районная больница»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«Советская районная больница»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</a:t>
            </a:r>
            <a:r>
              <a:rPr lang="ru-RU" dirty="0" err="1"/>
              <a:t>Лянторская</a:t>
            </a:r>
            <a:r>
              <a:rPr lang="ru-RU" dirty="0"/>
              <a:t> городская больница»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«Поликлиника поселка Белый Яр»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«Фёдоровская городская больница»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«Ханты-Мансийская районная больница»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АУ «Центр профессиональной патологии»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КУ «</a:t>
            </a:r>
            <a:r>
              <a:rPr lang="ru-RU" dirty="0" err="1"/>
              <a:t>Угутская</a:t>
            </a:r>
            <a:r>
              <a:rPr lang="ru-RU" dirty="0"/>
              <a:t> участковая больница» 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</a:t>
            </a:r>
            <a:r>
              <a:rPr lang="ru-RU" dirty="0" err="1"/>
              <a:t>Новоаганская</a:t>
            </a:r>
            <a:r>
              <a:rPr lang="ru-RU" dirty="0"/>
              <a:t> районная больница»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БУ «Няганская городская поликлиника»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настраиваемая 6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379340"/>
            <a:ext cx="7869890" cy="9987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Сроки предоставления отчетов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519398"/>
            <a:ext cx="7869890" cy="4889709"/>
          </a:xfrm>
        </p:spPr>
        <p:txBody>
          <a:bodyPr>
            <a:normAutofit/>
          </a:bodyPr>
          <a:lstStyle/>
          <a:p>
            <a:r>
              <a:rPr lang="ru-RU" sz="1800" b="1" dirty="0"/>
              <a:t>ОТЧЕТЫ ПРЕДОСТАВЛЯЮТСЯ </a:t>
            </a:r>
            <a:r>
              <a:rPr lang="ru-RU" sz="1800" b="1" dirty="0" smtClean="0"/>
              <a:t>ЕЖЕКВАРТАЛЬНО</a:t>
            </a:r>
            <a:endParaRPr lang="ru-RU" sz="1800" b="1" dirty="0"/>
          </a:p>
          <a:p>
            <a:pPr lvl="0"/>
            <a:r>
              <a:rPr lang="ru-RU" sz="1800" dirty="0"/>
              <a:t>По приказу №754 от 24.07.2015 «О внесении изменений в приказы Департамента здравоохранения Ханты-Мансийского автономного округа  - Югры от 17.02.2014 №80 «О порядке согласования отчета о работе, выполненной специалистами выездных медицинских бригад при организации первичной медико-санитарной помощи взрослому населению», от 22.04.2014 №271 «Об организации мониторинга работы, выполненной специалистами выездных медицинских бригад при организации первичной медико-санитарной помощи» ДО </a:t>
            </a:r>
            <a:r>
              <a:rPr lang="ru-RU" sz="1800" b="1" dirty="0"/>
              <a:t>8</a:t>
            </a:r>
            <a:r>
              <a:rPr lang="ru-RU" sz="1800" dirty="0"/>
              <a:t> ЧИСЛА МЕСЯЦА СЛЕДУЮЩЕГО ЗА ОТЧЕТНЫМ КВАРТАЛОМ.</a:t>
            </a:r>
          </a:p>
          <a:p>
            <a:pPr lvl="0"/>
            <a:r>
              <a:rPr lang="ru-RU" sz="1800" dirty="0"/>
              <a:t>По приказу №859 от 18.08.2017 «Об организации деятельности выездных медицинских бригад  по оказанию первичной медико-санитарной помощи жителям труднодоступных и отдаленных населенных пунктов и территорий компактного проживания коренных малочисленных народов Севера Ханты-Мансийского автономного округа – Югры» ДО </a:t>
            </a:r>
            <a:r>
              <a:rPr lang="ru-RU" sz="1800" b="1" dirty="0"/>
              <a:t>10</a:t>
            </a:r>
            <a:r>
              <a:rPr lang="ru-RU" sz="1800" dirty="0"/>
              <a:t> ЧИСЛА МЕСЯЦА СЛЕДУЮЩЕГО ЗА ОТЧЕТНЫМ КВАРТАЛОМ.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настраиваемая 6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19" y="699380"/>
            <a:ext cx="7869890" cy="998742"/>
          </a:xfrm>
        </p:spPr>
        <p:txBody>
          <a:bodyPr>
            <a:normAutofit/>
          </a:bodyPr>
          <a:lstStyle/>
          <a:p>
            <a:r>
              <a:rPr lang="ru-RU" sz="1700" b="1" dirty="0" smtClean="0"/>
              <a:t>Формы для предоставления отчетов </a:t>
            </a:r>
            <a:br>
              <a:rPr lang="ru-RU" sz="1700" b="1" dirty="0" smtClean="0"/>
            </a:br>
            <a:r>
              <a:rPr lang="ru-RU" sz="1700" b="1" dirty="0" smtClean="0"/>
              <a:t>в системе мониторинга медицинских учреждений «МедВедь»</a:t>
            </a:r>
            <a:endParaRPr lang="ru-RU" sz="17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0660" t="49140" r="52688" b="9473"/>
          <a:stretch/>
        </p:blipFill>
        <p:spPr>
          <a:xfrm>
            <a:off x="1050076" y="1698122"/>
            <a:ext cx="6930142" cy="4187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правляющая кнопка: настраиваемая 7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59" y="458311"/>
            <a:ext cx="7869890" cy="998742"/>
          </a:xfrm>
        </p:spPr>
        <p:txBody>
          <a:bodyPr>
            <a:normAutofit/>
          </a:bodyPr>
          <a:lstStyle/>
          <a:p>
            <a:r>
              <a:rPr lang="ru-RU" sz="1700" b="1" dirty="0" smtClean="0"/>
              <a:t>Формы </a:t>
            </a:r>
            <a:r>
              <a:rPr lang="ru-RU" sz="1700" b="1" dirty="0"/>
              <a:t>441-454, 457, 501, 521, 541</a:t>
            </a:r>
            <a:r>
              <a:rPr lang="ru-RU" sz="1800" dirty="0"/>
              <a:t/>
            </a:r>
            <a:br>
              <a:rPr lang="ru-RU" sz="1800" dirty="0"/>
            </a:br>
            <a:endParaRPr lang="ru-RU" sz="17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правляющая кнопка: настраиваемая 7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00321"/>
              </p:ext>
            </p:extLst>
          </p:nvPr>
        </p:nvGraphicFramePr>
        <p:xfrm>
          <a:off x="1502528" y="1059813"/>
          <a:ext cx="6167629" cy="570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505">
                  <a:extLst>
                    <a:ext uri="{9D8B030D-6E8A-4147-A177-3AD203B41FA5}">
                      <a16:colId xmlns:a16="http://schemas.microsoft.com/office/drawing/2014/main" val="2073106953"/>
                    </a:ext>
                  </a:extLst>
                </a:gridCol>
                <a:gridCol w="592654">
                  <a:extLst>
                    <a:ext uri="{9D8B030D-6E8A-4147-A177-3AD203B41FA5}">
                      <a16:colId xmlns:a16="http://schemas.microsoft.com/office/drawing/2014/main" val="1195142923"/>
                    </a:ext>
                  </a:extLst>
                </a:gridCol>
                <a:gridCol w="220990">
                  <a:extLst>
                    <a:ext uri="{9D8B030D-6E8A-4147-A177-3AD203B41FA5}">
                      <a16:colId xmlns:a16="http://schemas.microsoft.com/office/drawing/2014/main" val="2145424913"/>
                    </a:ext>
                  </a:extLst>
                </a:gridCol>
                <a:gridCol w="1446480">
                  <a:extLst>
                    <a:ext uri="{9D8B030D-6E8A-4147-A177-3AD203B41FA5}">
                      <a16:colId xmlns:a16="http://schemas.microsoft.com/office/drawing/2014/main" val="1612151025"/>
                    </a:ext>
                  </a:extLst>
                </a:gridCol>
              </a:tblGrid>
              <a:tr h="481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населенного пункта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 учета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51762"/>
                  </a:ext>
                </a:extLst>
              </a:tr>
              <a:tr h="201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4198764303"/>
                  </a:ext>
                </a:extLst>
              </a:tr>
              <a:tr h="140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Дата прибытия в населенный пункт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998480004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Дата отбытия из населенного пункта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4210178836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Количество дней пребывания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дней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52944948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Численность населения,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3751023806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взрослых (18 лет и старше)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3394390593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Детей (0-17 лет)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596696950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КМНС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876934543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Количество человек, прошедших осмотр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715162670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взрослых (18 лет и старше)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1259540233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детей (0-17 лет)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3130398724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КМНС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число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812596979"/>
                  </a:ext>
                </a:extLst>
              </a:tr>
              <a:tr h="152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Число штатных врачебных должностей в выездной бригаде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1877282592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занято врачебных должностей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число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2650471944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Число физических лиц на занятых должностях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838744967"/>
                  </a:ext>
                </a:extLst>
              </a:tr>
              <a:tr h="13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Общее число посещений (4.1-4.2)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посещ</a:t>
                      </a:r>
                      <a:r>
                        <a:rPr lang="ru-RU" sz="800" u="none" strike="noStrike" dirty="0">
                          <a:effectLst/>
                        </a:rPr>
                        <a:t>-я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347471909"/>
                  </a:ext>
                </a:extLst>
              </a:tr>
              <a:tr h="80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по заболеваниям, ВСЕГО (форма 30, табл. 2105)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посещ</a:t>
                      </a:r>
                      <a:r>
                        <a:rPr lang="ru-RU" sz="800" u="none" strike="noStrike" dirty="0">
                          <a:effectLst/>
                        </a:rPr>
                        <a:t>-я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Число посещений по заболеванию не должно быть больше числа </a:t>
                      </a:r>
                      <a:r>
                        <a:rPr lang="ru-RU" sz="850" u="none" strike="noStrike" dirty="0" smtClean="0">
                          <a:effectLst/>
                        </a:rPr>
                        <a:t>зарегистрированных </a:t>
                      </a:r>
                      <a:r>
                        <a:rPr lang="ru-RU" sz="850" u="none" strike="noStrike" dirty="0">
                          <a:effectLst/>
                        </a:rPr>
                        <a:t>заболеваний ВСЕГО (строка 34)</a:t>
                      </a:r>
                      <a:endParaRPr lang="ru-RU" sz="85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12330"/>
                  </a:ext>
                </a:extLst>
              </a:tr>
              <a:tr h="191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Из них: с профилактической целью (форма 30, табл. 2105)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посещ</a:t>
                      </a:r>
                      <a:r>
                        <a:rPr lang="ru-RU" sz="800" u="none" strike="noStrike" dirty="0">
                          <a:effectLst/>
                        </a:rPr>
                        <a:t>-я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712067668"/>
                  </a:ext>
                </a:extLst>
              </a:tr>
              <a:tr h="639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Профилактический осмотр (по приказу Минздрава России от 06.12.12 №1011н)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В данную строку вносить ТОЛЬКО взрослое население, дети проходят профилактический осмотр по другому приказу </a:t>
                      </a:r>
                      <a:endParaRPr lang="ru-RU" sz="85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50115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Профилактический осмотр (по приказу Минздрава России от 06.12.12 №1011н) - КМНС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extLst>
                  <a:ext uri="{0D108BD9-81ED-4DB2-BD59-A6C34878D82A}">
                    <a16:rowId xmlns:a16="http://schemas.microsoft.com/office/drawing/2014/main" val="3633172417"/>
                  </a:ext>
                </a:extLst>
              </a:tr>
              <a:tr h="946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Диспансеризация взрослого населения (по приказу Минздрава России от 20.04.15 № 36 ан)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Данные суммарно (поквартально) должны быть одинаковые с формой № 131 по дополнительной диспансеризации взрослого населения, таблица 7000 строка 25</a:t>
                      </a:r>
                      <a:endParaRPr lang="ru-RU" sz="85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0" marR="5530" marT="553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9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5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0385" t="24524" r="2149" b="29063"/>
          <a:stretch/>
        </p:blipFill>
        <p:spPr>
          <a:xfrm>
            <a:off x="0" y="2394065"/>
            <a:ext cx="9144001" cy="285888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5419" y="699380"/>
            <a:ext cx="7869890" cy="998742"/>
          </a:xfrm>
        </p:spPr>
        <p:txBody>
          <a:bodyPr>
            <a:normAutofit/>
          </a:bodyPr>
          <a:lstStyle/>
          <a:p>
            <a:r>
              <a:rPr lang="ru-RU" sz="1700" b="1" dirty="0" smtClean="0"/>
              <a:t>Формы для предоставления отчетов </a:t>
            </a:r>
            <a:br>
              <a:rPr lang="ru-RU" sz="1700" b="1" dirty="0" smtClean="0"/>
            </a:br>
            <a:r>
              <a:rPr lang="ru-RU" sz="1700" b="1" dirty="0" smtClean="0"/>
              <a:t>в системе мониторинга медицинских учреждений «МедВедь»</a:t>
            </a:r>
            <a:endParaRPr lang="ru-RU" sz="17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Управляющая кнопка: настраиваемая 8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49913" y="301787"/>
            <a:ext cx="7869890" cy="998742"/>
          </a:xfrm>
        </p:spPr>
        <p:txBody>
          <a:bodyPr>
            <a:normAutofit/>
          </a:bodyPr>
          <a:lstStyle/>
          <a:p>
            <a:r>
              <a:rPr lang="ru-RU" sz="1700" b="1" dirty="0" smtClean="0"/>
              <a:t>Формы 763-779</a:t>
            </a:r>
            <a:endParaRPr lang="ru-RU" sz="1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настраиваемая 10">
            <a:hlinkClick r:id="" action="ppaction://hlinkshowjump?jump=previousslide" highlightClick="1"/>
          </p:cNvPr>
          <p:cNvSpPr/>
          <p:nvPr/>
        </p:nvSpPr>
        <p:spPr>
          <a:xfrm>
            <a:off x="327533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49582" y="6138555"/>
            <a:ext cx="39612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12766"/>
              </p:ext>
            </p:extLst>
          </p:nvPr>
        </p:nvGraphicFramePr>
        <p:xfrm>
          <a:off x="157941" y="1654232"/>
          <a:ext cx="8894619" cy="3906287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98102">
                  <a:extLst>
                    <a:ext uri="{9D8B030D-6E8A-4147-A177-3AD203B41FA5}">
                      <a16:colId xmlns:a16="http://schemas.microsoft.com/office/drawing/2014/main" val="3309172536"/>
                    </a:ext>
                  </a:extLst>
                </a:gridCol>
                <a:gridCol w="203250">
                  <a:extLst>
                    <a:ext uri="{9D8B030D-6E8A-4147-A177-3AD203B41FA5}">
                      <a16:colId xmlns:a16="http://schemas.microsoft.com/office/drawing/2014/main" val="4019505437"/>
                    </a:ext>
                  </a:extLst>
                </a:gridCol>
                <a:gridCol w="184749">
                  <a:extLst>
                    <a:ext uri="{9D8B030D-6E8A-4147-A177-3AD203B41FA5}">
                      <a16:colId xmlns:a16="http://schemas.microsoft.com/office/drawing/2014/main" val="1754898382"/>
                    </a:ext>
                  </a:extLst>
                </a:gridCol>
                <a:gridCol w="216602">
                  <a:extLst>
                    <a:ext uri="{9D8B030D-6E8A-4147-A177-3AD203B41FA5}">
                      <a16:colId xmlns:a16="http://schemas.microsoft.com/office/drawing/2014/main" val="2466468423"/>
                    </a:ext>
                  </a:extLst>
                </a:gridCol>
                <a:gridCol w="222974">
                  <a:extLst>
                    <a:ext uri="{9D8B030D-6E8A-4147-A177-3AD203B41FA5}">
                      <a16:colId xmlns:a16="http://schemas.microsoft.com/office/drawing/2014/main" val="1387175890"/>
                    </a:ext>
                  </a:extLst>
                </a:gridCol>
                <a:gridCol w="216602">
                  <a:extLst>
                    <a:ext uri="{9D8B030D-6E8A-4147-A177-3AD203B41FA5}">
                      <a16:colId xmlns:a16="http://schemas.microsoft.com/office/drawing/2014/main" val="1245246422"/>
                    </a:ext>
                  </a:extLst>
                </a:gridCol>
                <a:gridCol w="216602">
                  <a:extLst>
                    <a:ext uri="{9D8B030D-6E8A-4147-A177-3AD203B41FA5}">
                      <a16:colId xmlns:a16="http://schemas.microsoft.com/office/drawing/2014/main" val="2003436410"/>
                    </a:ext>
                  </a:extLst>
                </a:gridCol>
                <a:gridCol w="222974">
                  <a:extLst>
                    <a:ext uri="{9D8B030D-6E8A-4147-A177-3AD203B41FA5}">
                      <a16:colId xmlns:a16="http://schemas.microsoft.com/office/drawing/2014/main" val="2721801116"/>
                    </a:ext>
                  </a:extLst>
                </a:gridCol>
                <a:gridCol w="224565">
                  <a:extLst>
                    <a:ext uri="{9D8B030D-6E8A-4147-A177-3AD203B41FA5}">
                      <a16:colId xmlns:a16="http://schemas.microsoft.com/office/drawing/2014/main" val="2412105963"/>
                    </a:ext>
                  </a:extLst>
                </a:gridCol>
                <a:gridCol w="267567">
                  <a:extLst>
                    <a:ext uri="{9D8B030D-6E8A-4147-A177-3AD203B41FA5}">
                      <a16:colId xmlns:a16="http://schemas.microsoft.com/office/drawing/2014/main" val="656329950"/>
                    </a:ext>
                  </a:extLst>
                </a:gridCol>
                <a:gridCol w="267567">
                  <a:extLst>
                    <a:ext uri="{9D8B030D-6E8A-4147-A177-3AD203B41FA5}">
                      <a16:colId xmlns:a16="http://schemas.microsoft.com/office/drawing/2014/main" val="3549953582"/>
                    </a:ext>
                  </a:extLst>
                </a:gridCol>
                <a:gridCol w="121214">
                  <a:extLst>
                    <a:ext uri="{9D8B030D-6E8A-4147-A177-3AD203B41FA5}">
                      <a16:colId xmlns:a16="http://schemas.microsoft.com/office/drawing/2014/main" val="4091701666"/>
                    </a:ext>
                  </a:extLst>
                </a:gridCol>
                <a:gridCol w="136400">
                  <a:extLst>
                    <a:ext uri="{9D8B030D-6E8A-4147-A177-3AD203B41FA5}">
                      <a16:colId xmlns:a16="http://schemas.microsoft.com/office/drawing/2014/main" val="803376322"/>
                    </a:ext>
                  </a:extLst>
                </a:gridCol>
                <a:gridCol w="236428">
                  <a:extLst>
                    <a:ext uri="{9D8B030D-6E8A-4147-A177-3AD203B41FA5}">
                      <a16:colId xmlns:a16="http://schemas.microsoft.com/office/drawing/2014/main" val="605693045"/>
                    </a:ext>
                  </a:extLst>
                </a:gridCol>
                <a:gridCol w="209148">
                  <a:extLst>
                    <a:ext uri="{9D8B030D-6E8A-4147-A177-3AD203B41FA5}">
                      <a16:colId xmlns:a16="http://schemas.microsoft.com/office/drawing/2014/main" val="167828015"/>
                    </a:ext>
                  </a:extLst>
                </a:gridCol>
                <a:gridCol w="154587">
                  <a:extLst>
                    <a:ext uri="{9D8B030D-6E8A-4147-A177-3AD203B41FA5}">
                      <a16:colId xmlns:a16="http://schemas.microsoft.com/office/drawing/2014/main" val="1362321780"/>
                    </a:ext>
                  </a:extLst>
                </a:gridCol>
                <a:gridCol w="763846">
                  <a:extLst>
                    <a:ext uri="{9D8B030D-6E8A-4147-A177-3AD203B41FA5}">
                      <a16:colId xmlns:a16="http://schemas.microsoft.com/office/drawing/2014/main" val="2247983261"/>
                    </a:ext>
                  </a:extLst>
                </a:gridCol>
                <a:gridCol w="609257">
                  <a:extLst>
                    <a:ext uri="{9D8B030D-6E8A-4147-A177-3AD203B41FA5}">
                      <a16:colId xmlns:a16="http://schemas.microsoft.com/office/drawing/2014/main" val="355174685"/>
                    </a:ext>
                  </a:extLst>
                </a:gridCol>
                <a:gridCol w="581978">
                  <a:extLst>
                    <a:ext uri="{9D8B030D-6E8A-4147-A177-3AD203B41FA5}">
                      <a16:colId xmlns:a16="http://schemas.microsoft.com/office/drawing/2014/main" val="4001710671"/>
                    </a:ext>
                  </a:extLst>
                </a:gridCol>
                <a:gridCol w="518324">
                  <a:extLst>
                    <a:ext uri="{9D8B030D-6E8A-4147-A177-3AD203B41FA5}">
                      <a16:colId xmlns:a16="http://schemas.microsoft.com/office/drawing/2014/main" val="3191494978"/>
                    </a:ext>
                  </a:extLst>
                </a:gridCol>
                <a:gridCol w="581978">
                  <a:extLst>
                    <a:ext uri="{9D8B030D-6E8A-4147-A177-3AD203B41FA5}">
                      <a16:colId xmlns:a16="http://schemas.microsoft.com/office/drawing/2014/main" val="1211735792"/>
                    </a:ext>
                  </a:extLst>
                </a:gridCol>
                <a:gridCol w="154587">
                  <a:extLst>
                    <a:ext uri="{9D8B030D-6E8A-4147-A177-3AD203B41FA5}">
                      <a16:colId xmlns:a16="http://schemas.microsoft.com/office/drawing/2014/main" val="1945479825"/>
                    </a:ext>
                  </a:extLst>
                </a:gridCol>
                <a:gridCol w="190961">
                  <a:extLst>
                    <a:ext uri="{9D8B030D-6E8A-4147-A177-3AD203B41FA5}">
                      <a16:colId xmlns:a16="http://schemas.microsoft.com/office/drawing/2014/main" val="1167871957"/>
                    </a:ext>
                  </a:extLst>
                </a:gridCol>
                <a:gridCol w="693372">
                  <a:extLst>
                    <a:ext uri="{9D8B030D-6E8A-4147-A177-3AD203B41FA5}">
                      <a16:colId xmlns:a16="http://schemas.microsoft.com/office/drawing/2014/main" val="1614629211"/>
                    </a:ext>
                  </a:extLst>
                </a:gridCol>
                <a:gridCol w="266274">
                  <a:extLst>
                    <a:ext uri="{9D8B030D-6E8A-4147-A177-3AD203B41FA5}">
                      <a16:colId xmlns:a16="http://schemas.microsoft.com/office/drawing/2014/main" val="795215828"/>
                    </a:ext>
                  </a:extLst>
                </a:gridCol>
                <a:gridCol w="216967">
                  <a:extLst>
                    <a:ext uri="{9D8B030D-6E8A-4147-A177-3AD203B41FA5}">
                      <a16:colId xmlns:a16="http://schemas.microsoft.com/office/drawing/2014/main" val="3457115065"/>
                    </a:ext>
                  </a:extLst>
                </a:gridCol>
                <a:gridCol w="141501">
                  <a:extLst>
                    <a:ext uri="{9D8B030D-6E8A-4147-A177-3AD203B41FA5}">
                      <a16:colId xmlns:a16="http://schemas.microsoft.com/office/drawing/2014/main" val="3349505704"/>
                    </a:ext>
                  </a:extLst>
                </a:gridCol>
                <a:gridCol w="136832">
                  <a:extLst>
                    <a:ext uri="{9D8B030D-6E8A-4147-A177-3AD203B41FA5}">
                      <a16:colId xmlns:a16="http://schemas.microsoft.com/office/drawing/2014/main" val="2920197225"/>
                    </a:ext>
                  </a:extLst>
                </a:gridCol>
                <a:gridCol w="165039">
                  <a:extLst>
                    <a:ext uri="{9D8B030D-6E8A-4147-A177-3AD203B41FA5}">
                      <a16:colId xmlns:a16="http://schemas.microsoft.com/office/drawing/2014/main" val="3007279101"/>
                    </a:ext>
                  </a:extLst>
                </a:gridCol>
                <a:gridCol w="144931">
                  <a:extLst>
                    <a:ext uri="{9D8B030D-6E8A-4147-A177-3AD203B41FA5}">
                      <a16:colId xmlns:a16="http://schemas.microsoft.com/office/drawing/2014/main" val="2842798545"/>
                    </a:ext>
                  </a:extLst>
                </a:gridCol>
                <a:gridCol w="120981">
                  <a:extLst>
                    <a:ext uri="{9D8B030D-6E8A-4147-A177-3AD203B41FA5}">
                      <a16:colId xmlns:a16="http://schemas.microsoft.com/office/drawing/2014/main" val="1885530960"/>
                    </a:ext>
                  </a:extLst>
                </a:gridCol>
                <a:gridCol w="155547">
                  <a:extLst>
                    <a:ext uri="{9D8B030D-6E8A-4147-A177-3AD203B41FA5}">
                      <a16:colId xmlns:a16="http://schemas.microsoft.com/office/drawing/2014/main" val="2476797435"/>
                    </a:ext>
                  </a:extLst>
                </a:gridCol>
                <a:gridCol w="152913">
                  <a:extLst>
                    <a:ext uri="{9D8B030D-6E8A-4147-A177-3AD203B41FA5}">
                      <a16:colId xmlns:a16="http://schemas.microsoft.com/office/drawing/2014/main" val="2094086673"/>
                    </a:ext>
                  </a:extLst>
                </a:gridCol>
              </a:tblGrid>
              <a:tr h="2864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Медицинская организация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Населенный пункт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Сроки выезда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5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Услуги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19384"/>
                  </a:ext>
                </a:extLst>
              </a:tr>
              <a:tr h="21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клинический анализ крови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анализ крови биохимический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 определение уровня холестерина в крови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общий анализ мочи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исследование кала на гельминты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цитологическое исследования гинекологического мазка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микроскопия гинекологического мазка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измерения внутриглазного давления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ЭКГ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УЗИ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ФГДС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ФЛГ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ММГ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прием (осмотр) врача-специалиста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455098"/>
                  </a:ext>
                </a:extLst>
              </a:tr>
              <a:tr h="1631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дети (0-17 лет)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женщины\ в том числе фертильного 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КМНС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офтальмолог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оториноларинголог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стоматолог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акушер-гинеколог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хирург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травматолог-ортопед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кардиолог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эндокринолог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невролог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педиатр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ВОП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терапевт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vert="vert27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21984"/>
                  </a:ext>
                </a:extLst>
              </a:tr>
              <a:tr h="24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31065"/>
                  </a:ext>
                </a:extLst>
              </a:tr>
              <a:tr h="152804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Отражать ВСЮ численность населения населенного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пункта</a:t>
                      </a:r>
                      <a:r>
                        <a:rPr lang="ru-RU" sz="800" u="none" strike="noStrike" dirty="0">
                          <a:effectLst/>
                        </a:rPr>
                        <a:t>, куда осуществляется выезд.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Сумма Граф 7,8,9,10,11,12,13 должна быть равна строке 26 (Число проведенных анализов, </a:t>
                      </a:r>
                      <a:r>
                        <a:rPr lang="ru-RU" sz="800" u="none" strike="noStrike" dirty="0" smtClean="0">
                          <a:effectLst/>
                        </a:rPr>
                        <a:t>ВСЕГО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или может быть несколько меньше)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одинаковыми со строкой 33 (Деятельность кабинетов функциональной диагностики (форма 30, табл.5401). Сделано исследований)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одинаковыми со строкой 31 (Ультразвуковые исследования (УЗИ), ВСЕГО (форма 30, табл. 5115))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не меньше данных в строке 32 (Эндоскопические </a:t>
                      </a:r>
                      <a:r>
                        <a:rPr lang="ru-RU" sz="800" u="none" strike="noStrike" dirty="0" smtClean="0">
                          <a:effectLst/>
                        </a:rPr>
                        <a:t>исследования</a:t>
                      </a:r>
                      <a:r>
                        <a:rPr lang="ru-RU" sz="800" u="none" strike="noStrike" dirty="0">
                          <a:effectLst/>
                        </a:rPr>
                        <a:t>, ВСЕГО (форма 30, табл.5125))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одинаковыми со строкой 29 (В том числе: флюорография легких)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одинаковыми со строкой 30 (В том числе: маммография)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Данные должны быть одинаковыми со строкой </a:t>
                      </a:r>
                      <a:r>
                        <a:rPr lang="ru-RU" sz="800" u="none" strike="noStrike" dirty="0" smtClean="0">
                          <a:effectLst/>
                        </a:rPr>
                        <a:t>25 (Стоматологическая </a:t>
                      </a:r>
                      <a:r>
                        <a:rPr lang="ru-RU" sz="800" u="none" strike="noStrike" dirty="0">
                          <a:effectLst/>
                        </a:rPr>
                        <a:t>помощь, посещения ВСЕГО (форма 30, табл.2700, 2710))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9" marR="3999" marT="3999" marB="0" anchor="b"/>
                </a:tc>
                <a:extLst>
                  <a:ext uri="{0D108BD9-81ED-4DB2-BD59-A6C34878D82A}">
                    <a16:rowId xmlns:a16="http://schemas.microsoft.com/office/drawing/2014/main" val="347616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1024</Words>
  <Application>Microsoft Office PowerPoint</Application>
  <PresentationFormat>Экран (4:3)</PresentationFormat>
  <Paragraphs>244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Регламентирующие документы: </vt:lpstr>
      <vt:lpstr>Подотчетные организации</vt:lpstr>
      <vt:lpstr>Сроки предоставления отчетов</vt:lpstr>
      <vt:lpstr>Формы для предоставления отчетов  в системе мониторинга медицинских учреждений «МедВедь»</vt:lpstr>
      <vt:lpstr>Формы 441-454, 457, 501, 521, 541 </vt:lpstr>
      <vt:lpstr>Формы для предоставления отчетов  в системе мониторинга медицинских учреждений «МедВедь»</vt:lpstr>
      <vt:lpstr>Формы 763-779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Чеченкина Валентина Сергеевна</cp:lastModifiedBy>
  <cp:revision>181</cp:revision>
  <dcterms:created xsi:type="dcterms:W3CDTF">2016-11-18T14:12:19Z</dcterms:created>
  <dcterms:modified xsi:type="dcterms:W3CDTF">2017-12-04T09:56:45Z</dcterms:modified>
</cp:coreProperties>
</file>