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2"/>
  </p:notesMasterIdLst>
  <p:sldIdLst>
    <p:sldId id="256" r:id="rId3"/>
    <p:sldId id="266" r:id="rId4"/>
    <p:sldId id="267" r:id="rId5"/>
    <p:sldId id="261" r:id="rId6"/>
    <p:sldId id="262" r:id="rId7"/>
    <p:sldId id="263" r:id="rId8"/>
    <p:sldId id="264" r:id="rId9"/>
    <p:sldId id="268" r:id="rId10"/>
    <p:sldId id="269" r:id="rId11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 Unicode MS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 Unicode MS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 Unicode MS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 Unicode MS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11" autoAdjust="0"/>
  </p:normalViewPr>
  <p:slideViewPr>
    <p:cSldViewPr>
      <p:cViewPr>
        <p:scale>
          <a:sx n="118" d="100"/>
          <a:sy n="118" d="100"/>
        </p:scale>
        <p:origin x="-256" y="-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Панцитрат, таблетки 22,5 + 25 + 1,25 № 100</c:v>
                </c:pt>
              </c:strCache>
            </c:strRef>
          </c:tx>
          <c:cat>
            <c:numRef>
              <c:f>Лист1!$B$2:$G$2</c:f>
              <c:numCache>
                <c:formatCode>m/d/yy</c:formatCode>
                <c:ptCount val="6"/>
                <c:pt idx="0">
                  <c:v>42125.0</c:v>
                </c:pt>
                <c:pt idx="1">
                  <c:v>42156.0</c:v>
                </c:pt>
                <c:pt idx="2">
                  <c:v>42186.0</c:v>
                </c:pt>
                <c:pt idx="3">
                  <c:v>42217.0</c:v>
                </c:pt>
                <c:pt idx="4">
                  <c:v>42248.0</c:v>
                </c:pt>
                <c:pt idx="5">
                  <c:v>42278.0</c:v>
                </c:pt>
              </c:numCache>
            </c:numRef>
          </c:cat>
          <c:val>
            <c:numRef>
              <c:f>Лист1!$B$3:$G$3</c:f>
              <c:numCache>
                <c:formatCode>#\ ##0.00\ "₽"</c:formatCode>
                <c:ptCount val="6"/>
                <c:pt idx="0">
                  <c:v>90.5</c:v>
                </c:pt>
                <c:pt idx="1">
                  <c:v>90.5</c:v>
                </c:pt>
                <c:pt idx="2">
                  <c:v>100.23</c:v>
                </c:pt>
                <c:pt idx="3">
                  <c:v>101.45</c:v>
                </c:pt>
                <c:pt idx="4">
                  <c:v>102.7</c:v>
                </c:pt>
                <c:pt idx="5">
                  <c:v>102.8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Микразим, таблетки 22,5 + 25 + 1,25 № 100</c:v>
                </c:pt>
              </c:strCache>
            </c:strRef>
          </c:tx>
          <c:cat>
            <c:numRef>
              <c:f>Лист1!$B$2:$G$2</c:f>
              <c:numCache>
                <c:formatCode>m/d/yy</c:formatCode>
                <c:ptCount val="6"/>
                <c:pt idx="0">
                  <c:v>42125.0</c:v>
                </c:pt>
                <c:pt idx="1">
                  <c:v>42156.0</c:v>
                </c:pt>
                <c:pt idx="2">
                  <c:v>42186.0</c:v>
                </c:pt>
                <c:pt idx="3">
                  <c:v>42217.0</c:v>
                </c:pt>
                <c:pt idx="4">
                  <c:v>42248.0</c:v>
                </c:pt>
                <c:pt idx="5">
                  <c:v>42278.0</c:v>
                </c:pt>
              </c:numCache>
            </c:numRef>
          </c:cat>
          <c:val>
            <c:numRef>
              <c:f>Лист1!$B$4:$G$4</c:f>
              <c:numCache>
                <c:formatCode>#\ ##0.00\ "₽"</c:formatCode>
                <c:ptCount val="6"/>
                <c:pt idx="0">
                  <c:v>80.1</c:v>
                </c:pt>
                <c:pt idx="1">
                  <c:v>82.4</c:v>
                </c:pt>
                <c:pt idx="2">
                  <c:v>82.4</c:v>
                </c:pt>
                <c:pt idx="3">
                  <c:v>89.7</c:v>
                </c:pt>
                <c:pt idx="4">
                  <c:v>89.7</c:v>
                </c:pt>
                <c:pt idx="5">
                  <c:v>90.13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Панкреатин, таблетки 22,5 + 25 + 1,25 № 100</c:v>
                </c:pt>
              </c:strCache>
            </c:strRef>
          </c:tx>
          <c:cat>
            <c:numRef>
              <c:f>Лист1!$B$2:$G$2</c:f>
              <c:numCache>
                <c:formatCode>m/d/yy</c:formatCode>
                <c:ptCount val="6"/>
                <c:pt idx="0">
                  <c:v>42125.0</c:v>
                </c:pt>
                <c:pt idx="1">
                  <c:v>42156.0</c:v>
                </c:pt>
                <c:pt idx="2">
                  <c:v>42186.0</c:v>
                </c:pt>
                <c:pt idx="3">
                  <c:v>42217.0</c:v>
                </c:pt>
                <c:pt idx="4">
                  <c:v>42248.0</c:v>
                </c:pt>
                <c:pt idx="5">
                  <c:v>42278.0</c:v>
                </c:pt>
              </c:numCache>
            </c:numRef>
          </c:cat>
          <c:val>
            <c:numRef>
              <c:f>Лист1!$B$5:$G$5</c:f>
              <c:numCache>
                <c:formatCode>#\ ##0.00\ "₽"</c:formatCode>
                <c:ptCount val="6"/>
                <c:pt idx="0">
                  <c:v>115.54</c:v>
                </c:pt>
                <c:pt idx="1">
                  <c:v>116.5</c:v>
                </c:pt>
                <c:pt idx="2">
                  <c:v>116.5</c:v>
                </c:pt>
                <c:pt idx="3">
                  <c:v>117.4</c:v>
                </c:pt>
                <c:pt idx="4">
                  <c:v>117.4</c:v>
                </c:pt>
                <c:pt idx="5">
                  <c:v>117.4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8511448"/>
        <c:axId val="2119301928"/>
      </c:lineChart>
      <c:dateAx>
        <c:axId val="202851144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119301928"/>
        <c:crosses val="autoZero"/>
        <c:auto val="1"/>
        <c:lblOffset val="100"/>
        <c:baseTimeUnit val="months"/>
      </c:dateAx>
      <c:valAx>
        <c:axId val="2119301928"/>
        <c:scaling>
          <c:orientation val="minMax"/>
        </c:scaling>
        <c:delete val="0"/>
        <c:axPos val="l"/>
        <c:majorGridlines/>
        <c:numFmt formatCode="#\ ##0.00\ &quot;₽&quot;" sourceLinked="1"/>
        <c:majorTickMark val="out"/>
        <c:minorTickMark val="none"/>
        <c:tickLblPos val="nextTo"/>
        <c:crossAx val="2028511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accent6">
        <a:lumMod val="40000"/>
        <a:lumOff val="60000"/>
        <a:alpha val="83000"/>
      </a:schemeClr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4852B20E-ED5D-524A-BFD7-E7FB56A277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80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Arial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Arial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Arial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Arial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Arial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985231-0CC4-8842-99AB-9F151CAB16E5}" type="slidenum">
              <a:rPr lang="ru-RU"/>
              <a:pPr/>
              <a:t>1</a:t>
            </a:fld>
            <a:endParaRPr lang="ru-RU"/>
          </a:p>
        </p:txBody>
      </p:sp>
      <p:sp>
        <p:nvSpPr>
          <p:cNvPr id="71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7C7966-5B9E-C049-B759-66073856208A}" type="slidenum">
              <a:rPr lang="ru-RU"/>
              <a:pPr/>
              <a:t>2</a:t>
            </a:fld>
            <a:endParaRPr lang="ru-RU"/>
          </a:p>
        </p:txBody>
      </p:sp>
      <p:sp>
        <p:nvSpPr>
          <p:cNvPr id="81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2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73C818-A924-E94F-855A-FFDF4885BAE3}" type="slidenum">
              <a:rPr lang="ru-RU"/>
              <a:pPr/>
              <a:t>3</a:t>
            </a:fld>
            <a:endParaRPr lang="ru-RU"/>
          </a:p>
        </p:txBody>
      </p:sp>
      <p:sp>
        <p:nvSpPr>
          <p:cNvPr id="92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2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6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54EFB8-E840-684F-82D6-0943535635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9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94C6854-B050-3149-9C95-32D09B4A13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4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3BA688-C2DE-DA4D-BC04-4F6BFBC76B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6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87095C-B2CD-DE47-8EEF-D58B54955E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80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B8C0BF-88F2-6947-8732-F5E5C50EF0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770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F6C866-8603-344D-9AF7-ADAA390E54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5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1B95AF-14EF-774A-A4F6-946144A1C8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95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5A19A75-0A53-174B-A6EC-C4F8E63E79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35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60F5F6-F43C-E346-A783-F9CD22EDEC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BB78F40-9D83-4B40-BDD4-643DACE011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22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CE3FEF-3F05-5742-9030-4EC516A772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6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F0F4B5-3F85-D74C-B7E3-37747967EB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9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765385-6387-5948-8BBF-01BBFB0B16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51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48F783-E5DD-B94E-8136-485DF0D792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4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6DEF81-5007-214E-9D7F-354A0327E4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1230BF-8004-C845-9CF2-027678C0A1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2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7E4F55-0E8F-244D-BB8E-AFE6CE0113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2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91C849-87DE-0044-BC30-E960343C8B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8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E801E9-192E-FC44-AC48-09B7245AEE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9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39F350-2AF3-6449-9B3D-4764B26F09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3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DC433D-3F9E-284B-AFD9-B186575EBE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1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13.3.15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E49C39-B231-274B-9FDE-F0D1833BCA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13.3.15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A467E40D-A066-4344-994E-E9B3DFBACB6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684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" charset="0"/>
          <a:cs typeface="Arial Unicode MS" charset="0"/>
        </a:defRPr>
      </a:lvl2pPr>
      <a:lvl3pPr marL="1143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" charset="0"/>
          <a:cs typeface="Arial Unicode MS" charset="0"/>
        </a:defRPr>
      </a:lvl3pPr>
      <a:lvl4pPr marL="1600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" charset="0"/>
          <a:cs typeface="Arial Unicode MS" charset="0"/>
        </a:defRPr>
      </a:lvl4pPr>
      <a:lvl5pPr marL="20574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" charset="0"/>
          <a:cs typeface="Arial Unicode MS" charset="0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" charset="0"/>
          <a:cs typeface="Arial Unicode MS" charset="0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" charset="0"/>
          <a:cs typeface="Arial Unicode MS" charset="0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" charset="0"/>
          <a:cs typeface="Arial Unicode MS" charset="0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" charset="0"/>
          <a:cs typeface="Arial Unicode MS" charset="0"/>
        </a:defRPr>
      </a:lvl9pPr>
    </p:titleStyle>
    <p:bodyStyle>
      <a:lvl1pPr marL="342900" indent="-342900" algn="l" defTabSz="449263" rtl="0" fontAlgn="base">
        <a:lnSpc>
          <a:spcPct val="8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8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8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ru-RU"/>
              <a:t>13.3.15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1A041F24-ADB3-2746-8B71-785467B1F73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" charset="0"/>
          <a:cs typeface="Arial Unicode MS" charset="0"/>
        </a:defRPr>
      </a:lvl2pPr>
      <a:lvl3pPr marL="1143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" charset="0"/>
          <a:cs typeface="Arial Unicode MS" charset="0"/>
        </a:defRPr>
      </a:lvl3pPr>
      <a:lvl4pPr marL="1600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" charset="0"/>
          <a:cs typeface="Arial Unicode MS" charset="0"/>
        </a:defRPr>
      </a:lvl4pPr>
      <a:lvl5pPr marL="20574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" charset="0"/>
          <a:cs typeface="Arial Unicode MS" charset="0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" charset="0"/>
          <a:cs typeface="Arial Unicode MS" charset="0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" charset="0"/>
          <a:cs typeface="Arial Unicode MS" charset="0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" charset="0"/>
          <a:cs typeface="Arial Unicode MS" charset="0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Arial" charset="0"/>
          <a:cs typeface="Arial Unicode MS" charset="0"/>
        </a:defRPr>
      </a:lvl9pPr>
    </p:titleStyle>
    <p:bodyStyle>
      <a:lvl1pPr marL="342900" indent="-342900" algn="l" defTabSz="449263" rtl="0" fontAlgn="base">
        <a:lnSpc>
          <a:spcPct val="8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8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8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412776"/>
            <a:ext cx="8676455" cy="284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Автоматическая информационно-аналитическая система сбора и анализа информации о движении лекарственных препаратов в медицинских организациях Ханты-Мансийского автономного округа – Югры</a:t>
            </a:r>
            <a:endParaRPr lang="ru-RU" sz="3200" dirty="0"/>
          </a:p>
        </p:txBody>
      </p:sp>
      <p:pic>
        <p:nvPicPr>
          <p:cNvPr id="2" name="Изображение 1" descr="Miac_logo_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13176"/>
            <a:ext cx="1292352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229200"/>
            <a:ext cx="7488832" cy="82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Бюджетное учреждение Ханты-Мансийского автономного округа </a:t>
            </a:r>
            <a:r>
              <a:rPr lang="en-US" sz="1700" dirty="0" smtClean="0"/>
              <a:t>-</a:t>
            </a:r>
            <a:r>
              <a:rPr lang="ru-RU" sz="1700" dirty="0" smtClean="0"/>
              <a:t> Югры</a:t>
            </a:r>
            <a:r>
              <a:rPr lang="en-US" sz="1700" dirty="0" smtClean="0"/>
              <a:t> </a:t>
            </a:r>
            <a:r>
              <a:rPr lang="ru-RU" sz="1700" dirty="0" smtClean="0"/>
              <a:t>«</a:t>
            </a:r>
            <a:r>
              <a:rPr lang="ru-RU" sz="1700" dirty="0"/>
              <a:t>Медицинский информационно-аналитический центр</a:t>
            </a:r>
            <a:r>
              <a:rPr lang="ru-RU" sz="1700" dirty="0" smtClean="0"/>
              <a:t>»</a:t>
            </a:r>
          </a:p>
          <a:p>
            <a:r>
              <a:rPr lang="ru-RU" sz="1700" dirty="0" smtClean="0"/>
              <a:t>Телефон</a:t>
            </a:r>
            <a:r>
              <a:rPr lang="ru-RU" sz="1700" dirty="0" smtClean="0"/>
              <a:t>: 8(3467) 318-441</a:t>
            </a:r>
            <a:endParaRPr lang="ru-RU" sz="17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___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09120"/>
            <a:ext cx="3590156" cy="952943"/>
          </a:xfrm>
          <a:prstGeom prst="rect">
            <a:avLst/>
          </a:prstGeom>
        </p:spPr>
      </p:pic>
      <p:pic>
        <p:nvPicPr>
          <p:cNvPr id="3" name="Изображение 2" descr="___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40768"/>
            <a:ext cx="1376582" cy="1210816"/>
          </a:xfrm>
          <a:prstGeom prst="rect">
            <a:avLst/>
          </a:prstGeom>
        </p:spPr>
      </p:pic>
      <p:pic>
        <p:nvPicPr>
          <p:cNvPr id="5" name="Изображение 4" descr="___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1223571" cy="1075045"/>
          </a:xfrm>
          <a:prstGeom prst="rect">
            <a:avLst/>
          </a:prstGeom>
        </p:spPr>
      </p:pic>
      <p:pic>
        <p:nvPicPr>
          <p:cNvPr id="6" name="Изображение 5" descr="___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1584334" cy="1361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864" y="2492896"/>
            <a:ext cx="2298629" cy="49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Сайт для занесения информации о ЛП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2492896"/>
            <a:ext cx="1728191" cy="69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Рабочее место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Аналитика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(ЦЛМ, ДЗ)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5589240"/>
            <a:ext cx="570827" cy="2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ЦОД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1865" y="5445224"/>
            <a:ext cx="2049635" cy="2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Интеграционная шина</a:t>
            </a:r>
            <a:endParaRPr lang="ru-RU" sz="1400" dirty="0">
              <a:solidFill>
                <a:srgbClr val="000000"/>
              </a:solidFill>
            </a:endParaRPr>
          </a:p>
        </p:txBody>
      </p:sp>
      <p:cxnSp>
        <p:nvCxnSpPr>
          <p:cNvPr id="13" name="Скругленная соединительная линия 12"/>
          <p:cNvCxnSpPr>
            <a:stCxn id="7" idx="2"/>
          </p:cNvCxnSpPr>
          <p:nvPr/>
        </p:nvCxnSpPr>
        <p:spPr bwMode="auto">
          <a:xfrm rot="5400000">
            <a:off x="3414223" y="3354158"/>
            <a:ext cx="1448647" cy="717266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>
            <a:stCxn id="27" idx="3"/>
          </p:cNvCxnSpPr>
          <p:nvPr/>
        </p:nvCxnSpPr>
        <p:spPr bwMode="auto">
          <a:xfrm>
            <a:off x="1907705" y="2884698"/>
            <a:ext cx="1224135" cy="1768438"/>
          </a:xfrm>
          <a:prstGeom prst="curvedConnector2">
            <a:avLst/>
          </a:prstGeom>
          <a:ln>
            <a:solidFill>
              <a:schemeClr val="accent5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endCxn id="27" idx="2"/>
          </p:cNvCxnSpPr>
          <p:nvPr/>
        </p:nvCxnSpPr>
        <p:spPr bwMode="auto">
          <a:xfrm rot="10800000">
            <a:off x="1115618" y="3132484"/>
            <a:ext cx="1800199" cy="1592660"/>
          </a:xfrm>
          <a:prstGeom prst="curvedConnector2">
            <a:avLst/>
          </a:prstGeom>
          <a:ln>
            <a:solidFill>
              <a:schemeClr val="accent5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3528" y="2636912"/>
            <a:ext cx="1584177" cy="49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Рабочее место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Провизора в МО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5126" name="Скругленная соединительная линия 5125"/>
          <p:cNvCxnSpPr>
            <a:stCxn id="2" idx="3"/>
            <a:endCxn id="9" idx="2"/>
          </p:cNvCxnSpPr>
          <p:nvPr/>
        </p:nvCxnSpPr>
        <p:spPr bwMode="auto">
          <a:xfrm flipV="1">
            <a:off x="6433964" y="3188830"/>
            <a:ext cx="1450404" cy="1796762"/>
          </a:xfrm>
          <a:prstGeom prst="curvedConnector2">
            <a:avLst/>
          </a:prstGeom>
          <a:ln>
            <a:solidFill>
              <a:schemeClr val="accent5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8" name="Скругленная соединительная линия 5127"/>
          <p:cNvCxnSpPr>
            <a:stCxn id="9" idx="1"/>
          </p:cNvCxnSpPr>
          <p:nvPr/>
        </p:nvCxnSpPr>
        <p:spPr bwMode="auto">
          <a:xfrm rot="10800000" flipV="1">
            <a:off x="5868144" y="2840862"/>
            <a:ext cx="1152128" cy="1668257"/>
          </a:xfrm>
          <a:prstGeom prst="curvedConnector2">
            <a:avLst/>
          </a:prstGeom>
          <a:ln>
            <a:solidFill>
              <a:schemeClr val="accent5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9534" y="3933056"/>
            <a:ext cx="1423574" cy="4379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орректировка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заявки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4143" y="3140968"/>
            <a:ext cx="1454607" cy="4379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Приход, расход, 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аявки на ЛП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9912" y="3356992"/>
            <a:ext cx="1296144" cy="4379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Остатки ЛП,</a:t>
            </a:r>
          </a:p>
          <a:p>
            <a:pPr algn="ctr"/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аявки на ЛП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5676" y="3645024"/>
            <a:ext cx="1805214" cy="78144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Аналитика по:</a:t>
            </a:r>
          </a:p>
          <a:p>
            <a:pPr marL="171450" indent="-171450" algn="ctr">
              <a:buFontTx/>
              <a:buChar char="-"/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движению ЛП,</a:t>
            </a:r>
          </a:p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- ассортименту ЛП,</a:t>
            </a:r>
          </a:p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- заявкам на ЛП.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66746" y="3284984"/>
            <a:ext cx="1430111" cy="4379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корректировки </a:t>
            </a:r>
          </a:p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заявок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2" name="TextBox 5121"/>
          <p:cNvSpPr txBox="1"/>
          <p:nvPr/>
        </p:nvSpPr>
        <p:spPr>
          <a:xfrm>
            <a:off x="395536" y="476672"/>
            <a:ext cx="8496944" cy="112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Схема работы ИСМЛП</a:t>
            </a:r>
          </a:p>
          <a:p>
            <a:pPr algn="ctr"/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Изображение 3" descr="куб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9200"/>
            <a:ext cx="1208384" cy="11304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3528" y="6309320"/>
            <a:ext cx="1584177" cy="2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Сервис НСИ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5" name="Скругленная соединительная линия 24"/>
          <p:cNvCxnSpPr>
            <a:stCxn id="4" idx="3"/>
            <a:endCxn id="2" idx="1"/>
          </p:cNvCxnSpPr>
          <p:nvPr/>
        </p:nvCxnSpPr>
        <p:spPr bwMode="auto">
          <a:xfrm flipV="1">
            <a:off x="1675928" y="4985592"/>
            <a:ext cx="1167880" cy="808820"/>
          </a:xfrm>
          <a:prstGeom prst="curved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  <a:headEnd type="none" w="med" len="med"/>
            <a:tailEnd type="arrow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07704" y="5229200"/>
            <a:ext cx="806368" cy="4379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анные</a:t>
            </a:r>
          </a:p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НСИ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983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96944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ВОЗМОЖНОСТИ СИСТЕМЫ: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8496944" cy="505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Размещение минимальной необходимой информации на специализированном сайте</a:t>
            </a:r>
            <a:r>
              <a:rPr lang="en-US" sz="2400" b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Автоматическая передача полной информации через интеграционную шину</a:t>
            </a:r>
            <a:r>
              <a:rPr lang="en-US" sz="2400" b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Аналитика информации по движению ЛП и по заявкам на ЛП, полученным от МО</a:t>
            </a:r>
            <a:r>
              <a:rPr lang="en-US" sz="2400" b="1" dirty="0" smtClean="0">
                <a:solidFill>
                  <a:schemeClr val="tx1"/>
                </a:solidFill>
              </a:rPr>
              <a:t>;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Прогнозирование потребности в ЛП на основе полученных данных</a:t>
            </a:r>
            <a:r>
              <a:rPr lang="en-US" sz="2400" b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Корректировка заявок от МО</a:t>
            </a:r>
            <a:r>
              <a:rPr lang="en-US" sz="2400" b="1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Формирование сводной заявки и технического задания на закупку ЛП.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245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01_лекарственный мониторинг сайт остатки 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"/>
          <a:stretch/>
        </p:blipFill>
        <p:spPr>
          <a:xfrm>
            <a:off x="0" y="1340768"/>
            <a:ext cx="9144000" cy="546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496944" cy="112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Сайт для занесения информации о ЛП. Форма «Остатки ЛП»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05_лекарственный мониторинг рабочее место аналитик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9052"/>
            <a:ext cx="8496944" cy="112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Модуль «Формирование аналитических показателей»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814006"/>
              </p:ext>
            </p:extLst>
          </p:nvPr>
        </p:nvGraphicFramePr>
        <p:xfrm>
          <a:off x="3491880" y="2996952"/>
          <a:ext cx="5487144" cy="2667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764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04_лекарственный мониторинг сайт заявка по ЛЛО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"/>
          <a:stretch/>
        </p:blipFill>
        <p:spPr>
          <a:xfrm>
            <a:off x="0" y="1393200"/>
            <a:ext cx="9144000" cy="546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9052"/>
            <a:ext cx="8496944" cy="112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Сайт для занесения информации о ЛП. «Заявка по ЛЛО»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260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02_лекарственный мониторинг сайт заявка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"/>
          <a:stretch/>
        </p:blipFill>
        <p:spPr>
          <a:xfrm>
            <a:off x="0" y="1393200"/>
            <a:ext cx="9144000" cy="546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9052"/>
            <a:ext cx="8496944" cy="112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Сайт для занесения информации о ЛП. «Заявка для нужд МО»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94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7262"/>
            <a:ext cx="8496944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Модуль «Аптека» МИС «Югра»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Изображение 3" descr="Главная форм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05" y="764704"/>
            <a:ext cx="5961888" cy="2401824"/>
          </a:xfrm>
          <a:prstGeom prst="rect">
            <a:avLst/>
          </a:prstGeom>
        </p:spPr>
      </p:pic>
      <p:pic>
        <p:nvPicPr>
          <p:cNvPr id="6" name="Изображение 5" descr="Отчеты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0192"/>
            <a:ext cx="5961888" cy="3797808"/>
          </a:xfrm>
          <a:prstGeom prst="rect">
            <a:avLst/>
          </a:prstGeom>
        </p:spPr>
      </p:pic>
      <p:pic>
        <p:nvPicPr>
          <p:cNvPr id="5" name="Изображение 4" descr="Остатки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08920"/>
            <a:ext cx="5955792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6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496944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Результаты использования ИСМЛП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84784"/>
            <a:ext cx="8496944" cy="371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Автоматизация этапов закупки лекарственных препаратов (сбор заявок, формирование ТЗ)</a:t>
            </a:r>
            <a:r>
              <a:rPr lang="en-US" sz="2400" b="1" dirty="0" smtClean="0">
                <a:solidFill>
                  <a:schemeClr val="tx1"/>
                </a:solidFill>
              </a:rPr>
              <a:t>;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Анализ и планирование объема закупаемых лекарственных препаратов</a:t>
            </a:r>
            <a:r>
              <a:rPr lang="en-US" sz="2400" b="1" dirty="0" smtClean="0">
                <a:solidFill>
                  <a:schemeClr val="tx1"/>
                </a:solidFill>
              </a:rPr>
              <a:t>;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Анализ цен от различных поставщиков</a:t>
            </a:r>
            <a:r>
              <a:rPr lang="en-US" sz="2400" b="1" dirty="0" smtClean="0">
                <a:solidFill>
                  <a:schemeClr val="tx1"/>
                </a:solidFill>
              </a:rPr>
              <a:t>;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</a:rPr>
              <a:t>Получение оперативных аналитических показателей по ассортименту лекарственных препаратов на складах медицинских организаций.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5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Arial"/>
        <a:cs typeface="Arial Unicode MS"/>
      </a:majorFont>
      <a:minorFont>
        <a:latin typeface="Calibri"/>
        <a:ea typeface="Arial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Arial"/>
        <a:cs typeface="Arial Unicode MS"/>
      </a:majorFont>
      <a:minorFont>
        <a:latin typeface="Calibri"/>
        <a:ea typeface="Arial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35702</TotalTime>
  <Words>264</Words>
  <Application>Microsoft Macintosh PowerPoint</Application>
  <PresentationFormat>Экран (4:3)</PresentationFormat>
  <Paragraphs>47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Mutokhlyaev Andrey</cp:lastModifiedBy>
  <cp:revision>32</cp:revision>
  <cp:lastPrinted>1601-01-01T00:00:00Z</cp:lastPrinted>
  <dcterms:created xsi:type="dcterms:W3CDTF">1601-01-01T00:00:00Z</dcterms:created>
  <dcterms:modified xsi:type="dcterms:W3CDTF">2015-11-05T05:28:18Z</dcterms:modified>
</cp:coreProperties>
</file>